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314" r:id="rId3"/>
    <p:sldId id="315" r:id="rId4"/>
    <p:sldId id="316" r:id="rId5"/>
    <p:sldId id="308" r:id="rId6"/>
    <p:sldId id="257" r:id="rId7"/>
    <p:sldId id="301" r:id="rId8"/>
    <p:sldId id="300" r:id="rId9"/>
    <p:sldId id="302" r:id="rId10"/>
    <p:sldId id="297" r:id="rId11"/>
    <p:sldId id="259" r:id="rId12"/>
    <p:sldId id="288" r:id="rId13"/>
    <p:sldId id="323" r:id="rId14"/>
    <p:sldId id="303" r:id="rId15"/>
    <p:sldId id="325" r:id="rId16"/>
    <p:sldId id="326" r:id="rId17"/>
    <p:sldId id="276" r:id="rId18"/>
    <p:sldId id="305" r:id="rId19"/>
    <p:sldId id="269" r:id="rId20"/>
    <p:sldId id="272" r:id="rId21"/>
    <p:sldId id="319" r:id="rId22"/>
    <p:sldId id="320" r:id="rId23"/>
    <p:sldId id="309" r:id="rId24"/>
    <p:sldId id="310" r:id="rId25"/>
    <p:sldId id="321" r:id="rId26"/>
    <p:sldId id="306" r:id="rId27"/>
    <p:sldId id="273" r:id="rId28"/>
    <p:sldId id="299" r:id="rId29"/>
    <p:sldId id="311" r:id="rId30"/>
    <p:sldId id="286" r:id="rId31"/>
    <p:sldId id="304" r:id="rId32"/>
    <p:sldId id="327" r:id="rId33"/>
    <p:sldId id="318" r:id="rId34"/>
    <p:sldId id="322"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Quiz" id="{B248C794-F049-A149-9BC0-CE7C83578B00}">
          <p14:sldIdLst>
            <p14:sldId id="256"/>
            <p14:sldId id="314"/>
            <p14:sldId id="315"/>
            <p14:sldId id="316"/>
          </p14:sldIdLst>
        </p14:section>
        <p14:section name="Exam Debrief" id="{6C06AD48-D051-E948-86DA-5ACF6CE63C24}">
          <p14:sldIdLst/>
        </p14:section>
        <p14:section name="Protein Unit Introduction" id="{2DB32FBB-C3D1-0C43-9D9A-AB34DCDD0E31}">
          <p14:sldIdLst>
            <p14:sldId id="308"/>
            <p14:sldId id="257"/>
          </p14:sldIdLst>
        </p14:section>
        <p14:section name="Protein as an Essential Nutrient" id="{6DBBF5EF-C20A-9D44-A3EA-4C086F2A7A98}">
          <p14:sldIdLst>
            <p14:sldId id="301"/>
            <p14:sldId id="300"/>
          </p14:sldIdLst>
        </p14:section>
        <p14:section name="What is protein" id="{37CBFA46-3AE4-5745-959A-4A61FCF326DA}">
          <p14:sldIdLst>
            <p14:sldId id="302"/>
            <p14:sldId id="297"/>
            <p14:sldId id="259"/>
            <p14:sldId id="288"/>
            <p14:sldId id="323"/>
            <p14:sldId id="303"/>
            <p14:sldId id="325"/>
          </p14:sldIdLst>
        </p14:section>
        <p14:section name="Amino Acid Classification" id="{EEA28E80-82F8-C048-B0B9-D79B90182373}">
          <p14:sldIdLst>
            <p14:sldId id="326"/>
            <p14:sldId id="276"/>
            <p14:sldId id="305"/>
            <p14:sldId id="269"/>
            <p14:sldId id="272"/>
            <p14:sldId id="319"/>
            <p14:sldId id="320"/>
            <p14:sldId id="309"/>
            <p14:sldId id="310"/>
            <p14:sldId id="321"/>
            <p14:sldId id="306"/>
            <p14:sldId id="273"/>
            <p14:sldId id="299"/>
            <p14:sldId id="311"/>
            <p14:sldId id="286"/>
            <p14:sldId id="304"/>
            <p14:sldId id="327"/>
            <p14:sldId id="318"/>
            <p14:sldId id="32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90"/>
    <p:restoredTop sz="87243" autoAdjust="0"/>
  </p:normalViewPr>
  <p:slideViewPr>
    <p:cSldViewPr snapToGrid="0" snapToObjects="1">
      <p:cViewPr varScale="1">
        <p:scale>
          <a:sx n="97" d="100"/>
          <a:sy n="97" d="100"/>
        </p:scale>
        <p:origin x="1024"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677293-D79A-F841-A5A6-0072D19DB83B}" type="datetimeFigureOut">
              <a:rPr lang="en-US" smtClean="0"/>
              <a:t>10/14/17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5B4046-8E9A-364C-9D5E-680410CB78F7}" type="slidenum">
              <a:rPr lang="en-US" smtClean="0"/>
              <a:t>‹#›</a:t>
            </a:fld>
            <a:endParaRPr lang="en-US"/>
          </a:p>
        </p:txBody>
      </p:sp>
    </p:spTree>
    <p:extLst>
      <p:ext uri="{BB962C8B-B14F-4D97-AF65-F5344CB8AC3E}">
        <p14:creationId xmlns:p14="http://schemas.microsoft.com/office/powerpoint/2010/main" val="19338373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Ideas, amino acid content in various foods</a:t>
            </a:r>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1</a:t>
            </a:fld>
            <a:endParaRPr lang="en-US"/>
          </a:p>
        </p:txBody>
      </p:sp>
    </p:spTree>
    <p:extLst>
      <p:ext uri="{BB962C8B-B14F-4D97-AF65-F5344CB8AC3E}">
        <p14:creationId xmlns:p14="http://schemas.microsoft.com/office/powerpoint/2010/main" val="1103690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caveat about your biochemistry textbooks</a:t>
            </a:r>
            <a:endParaRPr lang="en-US" dirty="0"/>
          </a:p>
        </p:txBody>
      </p:sp>
      <p:sp>
        <p:nvSpPr>
          <p:cNvPr id="4" name="Slide Number Placeholder 3"/>
          <p:cNvSpPr>
            <a:spLocks noGrp="1"/>
          </p:cNvSpPr>
          <p:nvPr>
            <p:ph type="sldNum" sz="quarter" idx="10"/>
          </p:nvPr>
        </p:nvSpPr>
        <p:spPr/>
        <p:txBody>
          <a:bodyPr/>
          <a:lstStyle/>
          <a:p>
            <a:fld id="{AC8B3D3A-5945-DF48-BDDD-C6D89593C669}" type="slidenum">
              <a:rPr lang="en-US" smtClean="0"/>
              <a:t>21</a:t>
            </a:fld>
            <a:endParaRPr lang="en-US"/>
          </a:p>
        </p:txBody>
      </p:sp>
    </p:spTree>
    <p:extLst>
      <p:ext uri="{BB962C8B-B14F-4D97-AF65-F5344CB8AC3E}">
        <p14:creationId xmlns:p14="http://schemas.microsoft.com/office/powerpoint/2010/main" val="1248100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diets consisted of corn starch, sucrose, butter fat from which the protein had been removed, corn oil, inorganic salts, the known vitamins, and mixtures of highly purified amino acids. The only variables allowed, other than when changes were purposely made in the amino acids consumed, were distilled water and </a:t>
            </a:r>
            <a:r>
              <a:rPr lang="en-US" dirty="0" err="1" smtClean="0"/>
              <a:t>celluflour</a:t>
            </a:r>
            <a:r>
              <a:rPr lang="en-US" dirty="0" smtClean="0"/>
              <a:t>, a product that provided bulk but had no nutritive value, nitrogen, or flavor. The only unusual component of this otherwise bland diet was a large brown candy containing a concentrated liver extract as a possible source of unknown vitamins, sweetened with sugar and flavored with peppermint oil, which provided a never-to-be-forgotten taste.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23</a:t>
            </a:fld>
            <a:endParaRPr lang="en-US"/>
          </a:p>
        </p:txBody>
      </p:sp>
    </p:spTree>
    <p:extLst>
      <p:ext uri="{BB962C8B-B14F-4D97-AF65-F5344CB8AC3E}">
        <p14:creationId xmlns:p14="http://schemas.microsoft.com/office/powerpoint/2010/main" val="1149856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 to talking about tyrosine</a:t>
            </a:r>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27</a:t>
            </a:fld>
            <a:endParaRPr lang="en-US"/>
          </a:p>
        </p:txBody>
      </p:sp>
    </p:spTree>
    <p:extLst>
      <p:ext uri="{BB962C8B-B14F-4D97-AF65-F5344CB8AC3E}">
        <p14:creationId xmlns:p14="http://schemas.microsoft.com/office/powerpoint/2010/main" val="3382259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Think about his diet, the concept of essential vs nonessential amino acids</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Do they need no </a:t>
            </a:r>
            <a:r>
              <a:rPr lang="en-US" dirty="0" err="1" smtClean="0"/>
              <a:t>Phe</a:t>
            </a:r>
            <a:r>
              <a:rPr lang="en-US" dirty="0" smtClean="0"/>
              <a: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Is</a:t>
            </a:r>
            <a:r>
              <a:rPr lang="en-US" baseline="0" dirty="0" smtClean="0"/>
              <a:t> Tyrosine Essential for Bobbie?</a:t>
            </a:r>
            <a:endParaRPr lang="en-US" dirty="0" smtClean="0"/>
          </a:p>
          <a:p>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28</a:t>
            </a:fld>
            <a:endParaRPr lang="en-US"/>
          </a:p>
        </p:txBody>
      </p:sp>
    </p:spTree>
    <p:extLst>
      <p:ext uri="{BB962C8B-B14F-4D97-AF65-F5344CB8AC3E}">
        <p14:creationId xmlns:p14="http://schemas.microsoft.com/office/powerpoint/2010/main" val="2074020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30</a:t>
            </a:fld>
            <a:endParaRPr lang="en-US"/>
          </a:p>
        </p:txBody>
      </p:sp>
    </p:spTree>
    <p:extLst>
      <p:ext uri="{BB962C8B-B14F-4D97-AF65-F5344CB8AC3E}">
        <p14:creationId xmlns:p14="http://schemas.microsoft.com/office/powerpoint/2010/main" val="1977580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31</a:t>
            </a:fld>
            <a:endParaRPr lang="en-US"/>
          </a:p>
        </p:txBody>
      </p:sp>
    </p:spTree>
    <p:extLst>
      <p:ext uri="{BB962C8B-B14F-4D97-AF65-F5344CB8AC3E}">
        <p14:creationId xmlns:p14="http://schemas.microsoft.com/office/powerpoint/2010/main" val="530271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34</a:t>
            </a:fld>
            <a:endParaRPr lang="en-US"/>
          </a:p>
        </p:txBody>
      </p:sp>
    </p:spTree>
    <p:extLst>
      <p:ext uri="{BB962C8B-B14F-4D97-AF65-F5344CB8AC3E}">
        <p14:creationId xmlns:p14="http://schemas.microsoft.com/office/powerpoint/2010/main" val="2053997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
            </a:r>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2</a:t>
            </a:fld>
            <a:endParaRPr lang="en-US"/>
          </a:p>
        </p:txBody>
      </p:sp>
    </p:spTree>
    <p:extLst>
      <p:ext uri="{BB962C8B-B14F-4D97-AF65-F5344CB8AC3E}">
        <p14:creationId xmlns:p14="http://schemas.microsoft.com/office/powerpoint/2010/main" val="1782611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6</a:t>
            </a:fld>
            <a:endParaRPr lang="en-US"/>
          </a:p>
        </p:txBody>
      </p:sp>
    </p:spTree>
    <p:extLst>
      <p:ext uri="{BB962C8B-B14F-4D97-AF65-F5344CB8AC3E}">
        <p14:creationId xmlns:p14="http://schemas.microsoft.com/office/powerpoint/2010/main" val="3829892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11</a:t>
            </a:fld>
            <a:endParaRPr lang="en-US"/>
          </a:p>
        </p:txBody>
      </p:sp>
    </p:spTree>
    <p:extLst>
      <p:ext uri="{BB962C8B-B14F-4D97-AF65-F5344CB8AC3E}">
        <p14:creationId xmlns:p14="http://schemas.microsoft.com/office/powerpoint/2010/main" val="574123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CD2277E1-4853-1948-A4A2-25D92513A99F}" type="slidenum">
              <a:rPr lang="en-US" sz="1200"/>
              <a:pPr/>
              <a:t>12</a:t>
            </a:fld>
            <a:endParaRPr lang="en-US" sz="120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extLst>
            <a:ext uri="{FAA26D3D-D897-4be2-8F04-BA451C77F1D7}">
              <ma14:placeholderFlag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Range</a:t>
            </a:r>
            <a:r>
              <a:rPr lang="en-US" baseline="0" dirty="0" smtClean="0"/>
              <a:t> in size from 2AA </a:t>
            </a:r>
            <a:r>
              <a:rPr lang="en-US" baseline="0" smtClean="0"/>
              <a:t>(dipeptide) to Titin (33,000)</a:t>
            </a:r>
            <a:endParaRPr lang="en-US"/>
          </a:p>
        </p:txBody>
      </p:sp>
      <p:sp>
        <p:nvSpPr>
          <p:cNvPr id="4" name="Slide Number Placeholder 3"/>
          <p:cNvSpPr>
            <a:spLocks noGrp="1"/>
          </p:cNvSpPr>
          <p:nvPr>
            <p:ph type="sldNum" sz="quarter" idx="10"/>
          </p:nvPr>
        </p:nvSpPr>
        <p:spPr/>
        <p:txBody>
          <a:bodyPr/>
          <a:lstStyle/>
          <a:p>
            <a:fld id="{9F5B4046-8E9A-364C-9D5E-680410CB78F7}" type="slidenum">
              <a:rPr lang="en-US" smtClean="0"/>
              <a:t>14</a:t>
            </a:fld>
            <a:endParaRPr lang="en-US"/>
          </a:p>
        </p:txBody>
      </p:sp>
    </p:spTree>
    <p:extLst>
      <p:ext uri="{BB962C8B-B14F-4D97-AF65-F5344CB8AC3E}">
        <p14:creationId xmlns:p14="http://schemas.microsoft.com/office/powerpoint/2010/main" val="1757693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p>
        </p:txBody>
      </p:sp>
      <p:sp>
        <p:nvSpPr>
          <p:cNvPr id="4" name="Slide Number Placeholder 3"/>
          <p:cNvSpPr>
            <a:spLocks noGrp="1"/>
          </p:cNvSpPr>
          <p:nvPr>
            <p:ph type="sldNum" sz="quarter" idx="10"/>
          </p:nvPr>
        </p:nvSpPr>
        <p:spPr/>
        <p:txBody>
          <a:bodyPr/>
          <a:lstStyle/>
          <a:p>
            <a:fld id="{9F5B4046-8E9A-364C-9D5E-680410CB78F7}" type="slidenum">
              <a:rPr lang="en-US" smtClean="0"/>
              <a:t>17</a:t>
            </a:fld>
            <a:endParaRPr lang="en-US"/>
          </a:p>
        </p:txBody>
      </p:sp>
    </p:spTree>
    <p:extLst>
      <p:ext uri="{BB962C8B-B14F-4D97-AF65-F5344CB8AC3E}">
        <p14:creationId xmlns:p14="http://schemas.microsoft.com/office/powerpoint/2010/main" val="2565268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19</a:t>
            </a:fld>
            <a:endParaRPr lang="en-US"/>
          </a:p>
        </p:txBody>
      </p:sp>
    </p:spTree>
    <p:extLst>
      <p:ext uri="{BB962C8B-B14F-4D97-AF65-F5344CB8AC3E}">
        <p14:creationId xmlns:p14="http://schemas.microsoft.com/office/powerpoint/2010/main" val="1713603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20</a:t>
            </a:fld>
            <a:endParaRPr lang="en-US"/>
          </a:p>
        </p:txBody>
      </p:sp>
    </p:spTree>
    <p:extLst>
      <p:ext uri="{BB962C8B-B14F-4D97-AF65-F5344CB8AC3E}">
        <p14:creationId xmlns:p14="http://schemas.microsoft.com/office/powerpoint/2010/main" val="3382259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2C75A7E-8C81-D146-AE36-EEBB015F70A6}" type="datetimeFigureOut">
              <a:rPr lang="en-US" smtClean="0"/>
              <a:t>10/14/17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2220814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C75A7E-8C81-D146-AE36-EEBB015F70A6}" type="datetimeFigureOut">
              <a:rPr lang="en-US" smtClean="0"/>
              <a:t>10/14/17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1297487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C75A7E-8C81-D146-AE36-EEBB015F70A6}" type="datetimeFigureOut">
              <a:rPr lang="en-US" smtClean="0"/>
              <a:t>10/14/17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3440232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C75A7E-8C81-D146-AE36-EEBB015F70A6}" type="datetimeFigureOut">
              <a:rPr lang="en-US" smtClean="0"/>
              <a:t>10/14/17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3779593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2C75A7E-8C81-D146-AE36-EEBB015F70A6}" type="datetimeFigureOut">
              <a:rPr lang="en-US" smtClean="0"/>
              <a:t>10/14/17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2655167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2C75A7E-8C81-D146-AE36-EEBB015F70A6}" type="datetimeFigureOut">
              <a:rPr lang="en-US" smtClean="0"/>
              <a:t>10/14/17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316550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2C75A7E-8C81-D146-AE36-EEBB015F70A6}" type="datetimeFigureOut">
              <a:rPr lang="en-US" smtClean="0"/>
              <a:t>10/14/17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1502045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2C75A7E-8C81-D146-AE36-EEBB015F70A6}" type="datetimeFigureOut">
              <a:rPr lang="en-US" smtClean="0"/>
              <a:t>10/14/17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1068636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C75A7E-8C81-D146-AE36-EEBB015F70A6}" type="datetimeFigureOut">
              <a:rPr lang="en-US" smtClean="0"/>
              <a:t>10/14/17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205245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C75A7E-8C81-D146-AE36-EEBB015F70A6}" type="datetimeFigureOut">
              <a:rPr lang="en-US" smtClean="0"/>
              <a:t>10/14/17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2009728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C75A7E-8C81-D146-AE36-EEBB015F70A6}" type="datetimeFigureOut">
              <a:rPr lang="en-US" smtClean="0"/>
              <a:t>10/14/17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42113478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C75A7E-8C81-D146-AE36-EEBB015F70A6}" type="datetimeFigureOut">
              <a:rPr lang="en-US" smtClean="0"/>
              <a:t>10/14/17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25F1B2-B843-9A43-AB46-701DBD00BBED}" type="slidenum">
              <a:rPr lang="en-US" smtClean="0"/>
              <a:t>‹#›</a:t>
            </a:fld>
            <a:endParaRPr lang="en-US"/>
          </a:p>
        </p:txBody>
      </p:sp>
    </p:spTree>
    <p:extLst>
      <p:ext uri="{BB962C8B-B14F-4D97-AF65-F5344CB8AC3E}">
        <p14:creationId xmlns:p14="http://schemas.microsoft.com/office/powerpoint/2010/main" val="1061831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Protein	</a:t>
            </a:r>
            <a:endParaRPr lang="en-US" dirty="0"/>
          </a:p>
        </p:txBody>
      </p:sp>
    </p:spTree>
    <p:extLst>
      <p:ext uri="{BB962C8B-B14F-4D97-AF65-F5344CB8AC3E}">
        <p14:creationId xmlns:p14="http://schemas.microsoft.com/office/powerpoint/2010/main" val="19146160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Protein Structure</a:t>
            </a:r>
            <a:endParaRPr lang="en-US" dirty="0"/>
          </a:p>
        </p:txBody>
      </p:sp>
      <p:sp>
        <p:nvSpPr>
          <p:cNvPr id="3" name="Content Placeholder 2"/>
          <p:cNvSpPr>
            <a:spLocks noGrp="1"/>
          </p:cNvSpPr>
          <p:nvPr>
            <p:ph idx="1"/>
          </p:nvPr>
        </p:nvSpPr>
        <p:spPr>
          <a:xfrm>
            <a:off x="457200" y="1600200"/>
            <a:ext cx="4953000" cy="4525963"/>
          </a:xfrm>
        </p:spPr>
        <p:txBody>
          <a:bodyPr>
            <a:normAutofit/>
          </a:bodyPr>
          <a:lstStyle/>
          <a:p>
            <a:r>
              <a:rPr lang="en-US" dirty="0"/>
              <a:t>4 main levels of organization </a:t>
            </a:r>
            <a:endParaRPr lang="en-US" dirty="0" smtClean="0"/>
          </a:p>
          <a:p>
            <a:pPr lvl="1"/>
            <a:r>
              <a:rPr lang="en-US" dirty="0" smtClean="0"/>
              <a:t>Primary: Sequence</a:t>
            </a:r>
          </a:p>
          <a:p>
            <a:pPr lvl="1"/>
            <a:r>
              <a:rPr lang="en-US" dirty="0" smtClean="0"/>
              <a:t>Secondary: Helices/Sheets</a:t>
            </a:r>
          </a:p>
          <a:p>
            <a:pPr lvl="1"/>
            <a:r>
              <a:rPr lang="en-US" dirty="0" smtClean="0"/>
              <a:t>Tertiary: Folds</a:t>
            </a:r>
          </a:p>
          <a:p>
            <a:pPr lvl="1"/>
            <a:r>
              <a:rPr lang="en-US" dirty="0" smtClean="0"/>
              <a:t>Quaternary: Multiple Proteins</a:t>
            </a:r>
          </a:p>
          <a:p>
            <a:pPr lvl="1"/>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1481" y="1417638"/>
            <a:ext cx="1937089" cy="5325532"/>
          </a:xfrm>
          <a:prstGeom prst="rect">
            <a:avLst/>
          </a:prstGeom>
        </p:spPr>
      </p:pic>
    </p:spTree>
    <p:extLst>
      <p:ext uri="{BB962C8B-B14F-4D97-AF65-F5344CB8AC3E}">
        <p14:creationId xmlns:p14="http://schemas.microsoft.com/office/powerpoint/2010/main" val="13015244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Proteins are The Source of Food Allergies/Insensitivities</a:t>
            </a:r>
            <a:endParaRPr lang="en-US" dirty="0"/>
          </a:p>
        </p:txBody>
      </p:sp>
      <p:sp>
        <p:nvSpPr>
          <p:cNvPr id="3" name="Content Placeholder 2"/>
          <p:cNvSpPr>
            <a:spLocks noGrp="1"/>
          </p:cNvSpPr>
          <p:nvPr>
            <p:ph idx="1"/>
          </p:nvPr>
        </p:nvSpPr>
        <p:spPr>
          <a:xfrm>
            <a:off x="457201" y="1600200"/>
            <a:ext cx="4572000" cy="4525963"/>
          </a:xfrm>
        </p:spPr>
        <p:txBody>
          <a:bodyPr>
            <a:normAutofit fontScale="85000" lnSpcReduction="20000"/>
          </a:bodyPr>
          <a:lstStyle/>
          <a:p>
            <a:r>
              <a:rPr lang="en-US" dirty="0" smtClean="0"/>
              <a:t>Common food allergens include</a:t>
            </a:r>
          </a:p>
          <a:p>
            <a:pPr lvl="1"/>
            <a:r>
              <a:rPr lang="en-US" dirty="0" smtClean="0"/>
              <a:t>Peanuts</a:t>
            </a:r>
          </a:p>
          <a:p>
            <a:pPr lvl="1"/>
            <a:r>
              <a:rPr lang="en-US" dirty="0" smtClean="0"/>
              <a:t>Milk (not Lactose intolerance)</a:t>
            </a:r>
          </a:p>
          <a:p>
            <a:pPr lvl="1"/>
            <a:r>
              <a:rPr lang="en-US" dirty="0" smtClean="0"/>
              <a:t>Tree Nuts</a:t>
            </a:r>
          </a:p>
          <a:p>
            <a:pPr lvl="1"/>
            <a:r>
              <a:rPr lang="en-US" dirty="0" smtClean="0"/>
              <a:t>Fish</a:t>
            </a:r>
          </a:p>
          <a:p>
            <a:pPr lvl="1"/>
            <a:r>
              <a:rPr lang="en-US" dirty="0" smtClean="0"/>
              <a:t>Shellfish</a:t>
            </a:r>
          </a:p>
          <a:p>
            <a:pPr lvl="1"/>
            <a:r>
              <a:rPr lang="en-US" dirty="0" smtClean="0"/>
              <a:t>Soy</a:t>
            </a:r>
          </a:p>
          <a:p>
            <a:pPr lvl="1"/>
            <a:r>
              <a:rPr lang="en-US" dirty="0" smtClean="0"/>
              <a:t>Wheat (</a:t>
            </a:r>
            <a:r>
              <a:rPr lang="en-US" dirty="0" err="1" smtClean="0"/>
              <a:t>ie</a:t>
            </a:r>
            <a:r>
              <a:rPr lang="en-US" dirty="0" smtClean="0"/>
              <a:t> Gluten)</a:t>
            </a:r>
          </a:p>
          <a:p>
            <a:r>
              <a:rPr lang="en-US" dirty="0" smtClean="0"/>
              <a:t>Affects 4-5% of the population</a:t>
            </a:r>
            <a:endParaRPr lang="en-US" dirty="0"/>
          </a:p>
        </p:txBody>
      </p:sp>
      <p:pic>
        <p:nvPicPr>
          <p:cNvPr id="4" name="Picture 3"/>
          <p:cNvPicPr>
            <a:picLocks noChangeAspect="1"/>
          </p:cNvPicPr>
          <p:nvPr/>
        </p:nvPicPr>
        <p:blipFill>
          <a:blip r:embed="rId3"/>
          <a:stretch>
            <a:fillRect/>
          </a:stretch>
        </p:blipFill>
        <p:spPr>
          <a:xfrm>
            <a:off x="3680179" y="2028297"/>
            <a:ext cx="5463821" cy="4097866"/>
          </a:xfrm>
          <a:prstGeom prst="rect">
            <a:avLst/>
          </a:prstGeom>
        </p:spPr>
      </p:pic>
      <p:sp>
        <p:nvSpPr>
          <p:cNvPr id="5" name="Rectangle 4"/>
          <p:cNvSpPr/>
          <p:nvPr/>
        </p:nvSpPr>
        <p:spPr>
          <a:xfrm>
            <a:off x="7137400" y="2904067"/>
            <a:ext cx="1803400" cy="9591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11205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2" descr="smln3_fig_06_01a"/>
          <p:cNvPicPr>
            <a:picLocks noChangeAspect="1" noChangeArrowheads="1"/>
          </p:cNvPicPr>
          <p:nvPr/>
        </p:nvPicPr>
        <p:blipFill rotWithShape="1">
          <a:blip r:embed="rId3">
            <a:extLst>
              <a:ext uri="{28A0092B-C50C-407E-A947-70E740481C1C}">
                <a14:useLocalDpi xmlns:a14="http://schemas.microsoft.com/office/drawing/2010/main" val="0"/>
              </a:ext>
            </a:extLst>
          </a:blip>
          <a:srcRect b="3427"/>
          <a:stretch/>
        </p:blipFill>
        <p:spPr bwMode="auto">
          <a:xfrm>
            <a:off x="882842" y="292100"/>
            <a:ext cx="7629924" cy="6476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5928634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Dietary Proteins</a:t>
            </a:r>
            <a:endParaRPr lang="en-US" dirty="0"/>
          </a:p>
        </p:txBody>
      </p:sp>
      <p:sp>
        <p:nvSpPr>
          <p:cNvPr id="3" name="Content Placeholder 2"/>
          <p:cNvSpPr>
            <a:spLocks noGrp="1"/>
          </p:cNvSpPr>
          <p:nvPr>
            <p:ph idx="1"/>
          </p:nvPr>
        </p:nvSpPr>
        <p:spPr/>
        <p:txBody>
          <a:bodyPr/>
          <a:lstStyle/>
          <a:p>
            <a:r>
              <a:rPr lang="en-US" dirty="0" smtClean="0"/>
              <a:t>Meat</a:t>
            </a:r>
          </a:p>
          <a:p>
            <a:pPr lvl="1"/>
            <a:r>
              <a:rPr lang="en-US" dirty="0" smtClean="0"/>
              <a:t>Actin, Myosin, Collagen</a:t>
            </a:r>
          </a:p>
          <a:p>
            <a:r>
              <a:rPr lang="en-US" dirty="0" smtClean="0"/>
              <a:t>Dairy</a:t>
            </a:r>
          </a:p>
          <a:p>
            <a:pPr lvl="1"/>
            <a:r>
              <a:rPr lang="en-US" dirty="0" smtClean="0"/>
              <a:t>Casein, Whey</a:t>
            </a:r>
          </a:p>
          <a:p>
            <a:r>
              <a:rPr lang="en-US" dirty="0" smtClean="0"/>
              <a:t>Plants</a:t>
            </a:r>
          </a:p>
          <a:p>
            <a:pPr lvl="1"/>
            <a:r>
              <a:rPr lang="en-US" dirty="0" smtClean="0"/>
              <a:t>Gluten</a:t>
            </a:r>
          </a:p>
          <a:p>
            <a:pPr lvl="1"/>
            <a:r>
              <a:rPr lang="en-US" dirty="0" err="1" smtClean="0"/>
              <a:t>Zea</a:t>
            </a:r>
            <a:r>
              <a:rPr lang="en-US" dirty="0" smtClean="0"/>
              <a:t> (wheat)</a:t>
            </a:r>
          </a:p>
          <a:p>
            <a:pPr lvl="1"/>
            <a:r>
              <a:rPr lang="en-US" dirty="0" smtClean="0"/>
              <a:t>Soy</a:t>
            </a:r>
          </a:p>
          <a:p>
            <a:endParaRPr lang="en-US" dirty="0" smtClean="0"/>
          </a:p>
        </p:txBody>
      </p:sp>
    </p:spTree>
    <p:extLst>
      <p:ext uri="{BB962C8B-B14F-4D97-AF65-F5344CB8AC3E}">
        <p14:creationId xmlns:p14="http://schemas.microsoft.com/office/powerpoint/2010/main" val="7417352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Endogenous Proteins in Mammals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No generic storage molecule like glycogen or triglycerides</a:t>
            </a:r>
          </a:p>
          <a:p>
            <a:r>
              <a:rPr lang="en-US" dirty="0" smtClean="0"/>
              <a:t>Enzymes</a:t>
            </a:r>
            <a:r>
              <a:rPr lang="en-US" dirty="0" smtClean="0"/>
              <a:t>, transport proteins, transcription factors etc.</a:t>
            </a:r>
          </a:p>
          <a:p>
            <a:pPr lvl="1"/>
            <a:r>
              <a:rPr lang="en-US" dirty="0" smtClean="0"/>
              <a:t>These are required for the normal functioning of the cell</a:t>
            </a:r>
          </a:p>
          <a:p>
            <a:r>
              <a:rPr lang="en-US" dirty="0" smtClean="0"/>
              <a:t>50% of proteins in humans are:</a:t>
            </a:r>
          </a:p>
          <a:p>
            <a:pPr lvl="1"/>
            <a:r>
              <a:rPr lang="en-US" dirty="0"/>
              <a:t>Collagen</a:t>
            </a:r>
          </a:p>
          <a:p>
            <a:pPr lvl="1"/>
            <a:r>
              <a:rPr lang="en-US" dirty="0" smtClean="0"/>
              <a:t>Actin</a:t>
            </a:r>
          </a:p>
          <a:p>
            <a:pPr lvl="1"/>
            <a:r>
              <a:rPr lang="en-US" dirty="0" smtClean="0"/>
              <a:t>Myosin</a:t>
            </a:r>
          </a:p>
          <a:p>
            <a:pPr lvl="1"/>
            <a:r>
              <a:rPr lang="en-US" dirty="0" smtClean="0"/>
              <a:t>Albumin (60% of blood protein)</a:t>
            </a:r>
          </a:p>
          <a:p>
            <a:pPr lvl="1"/>
            <a:endParaRPr lang="en-US" dirty="0"/>
          </a:p>
        </p:txBody>
      </p:sp>
    </p:spTree>
    <p:extLst>
      <p:ext uri="{BB962C8B-B14F-4D97-AF65-F5344CB8AC3E}">
        <p14:creationId xmlns:p14="http://schemas.microsoft.com/office/powerpoint/2010/main" val="13115906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Protein/Amino Acid Pool</a:t>
            </a:r>
            <a:endParaRPr lang="en-US" dirty="0"/>
          </a:p>
        </p:txBody>
      </p:sp>
      <p:pic>
        <p:nvPicPr>
          <p:cNvPr id="4" name="Picture 3"/>
          <p:cNvPicPr>
            <a:picLocks noChangeAspect="1"/>
          </p:cNvPicPr>
          <p:nvPr/>
        </p:nvPicPr>
        <p:blipFill>
          <a:blip r:embed="rId2"/>
          <a:stretch>
            <a:fillRect/>
          </a:stretch>
        </p:blipFill>
        <p:spPr>
          <a:xfrm>
            <a:off x="0" y="1417638"/>
            <a:ext cx="9144000" cy="4428309"/>
          </a:xfrm>
          <a:prstGeom prst="rect">
            <a:avLst/>
          </a:prstGeom>
        </p:spPr>
      </p:pic>
    </p:spTree>
    <p:extLst>
      <p:ext uri="{BB962C8B-B14F-4D97-AF65-F5344CB8AC3E}">
        <p14:creationId xmlns:p14="http://schemas.microsoft.com/office/powerpoint/2010/main" val="17966581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Amino Acid Classification</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655652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Proteins are Made of Amino Acids (AA)</a:t>
            </a:r>
            <a:endParaRPr lang="en-US" dirty="0"/>
          </a:p>
        </p:txBody>
      </p:sp>
      <p:sp>
        <p:nvSpPr>
          <p:cNvPr id="3" name="Content Placeholder 2"/>
          <p:cNvSpPr>
            <a:spLocks noGrp="1"/>
          </p:cNvSpPr>
          <p:nvPr>
            <p:ph idx="1"/>
          </p:nvPr>
        </p:nvSpPr>
        <p:spPr/>
        <p:txBody>
          <a:bodyPr>
            <a:normAutofit/>
          </a:bodyPr>
          <a:lstStyle/>
          <a:p>
            <a:r>
              <a:rPr lang="en-US" dirty="0" smtClean="0"/>
              <a:t>Proteins made up of amino acids</a:t>
            </a:r>
          </a:p>
          <a:p>
            <a:r>
              <a:rPr lang="en-US" dirty="0" smtClean="0"/>
              <a:t>20 common amino acids</a:t>
            </a:r>
          </a:p>
          <a:p>
            <a:pPr lvl="1"/>
            <a:r>
              <a:rPr lang="en-US" dirty="0" smtClean="0"/>
              <a:t>Central alpha carbon</a:t>
            </a:r>
          </a:p>
          <a:p>
            <a:pPr lvl="1"/>
            <a:r>
              <a:rPr lang="en-US" dirty="0" smtClean="0"/>
              <a:t>Made </a:t>
            </a:r>
            <a:r>
              <a:rPr lang="en-US" dirty="0"/>
              <a:t>of 4 functional groups:</a:t>
            </a:r>
          </a:p>
          <a:p>
            <a:pPr lvl="2"/>
            <a:r>
              <a:rPr lang="en-US" dirty="0"/>
              <a:t>Amino (-NH</a:t>
            </a:r>
            <a:r>
              <a:rPr lang="en-US" baseline="-25000" dirty="0"/>
              <a:t>2</a:t>
            </a:r>
            <a:r>
              <a:rPr lang="en-US" dirty="0" smtClean="0"/>
              <a:t>) – contain Nitrogen</a:t>
            </a:r>
            <a:endParaRPr lang="en-US" dirty="0"/>
          </a:p>
          <a:p>
            <a:pPr lvl="2"/>
            <a:r>
              <a:rPr lang="en-US" dirty="0" smtClean="0"/>
              <a:t>Carboxylic acid </a:t>
            </a:r>
            <a:r>
              <a:rPr lang="en-US" dirty="0"/>
              <a:t>(-</a:t>
            </a:r>
            <a:r>
              <a:rPr lang="en-US" dirty="0" smtClean="0"/>
              <a:t>COOH)</a:t>
            </a:r>
            <a:endParaRPr lang="en-US" dirty="0"/>
          </a:p>
          <a:p>
            <a:pPr lvl="2"/>
            <a:r>
              <a:rPr lang="en-US" dirty="0"/>
              <a:t>Hydrogen (-H)</a:t>
            </a:r>
          </a:p>
          <a:p>
            <a:pPr lvl="2"/>
            <a:r>
              <a:rPr lang="en-US" u="sng" dirty="0"/>
              <a:t>Side chain </a:t>
            </a:r>
            <a:r>
              <a:rPr lang="en-US" dirty="0"/>
              <a:t>(-R</a:t>
            </a:r>
            <a:r>
              <a:rPr lang="en-US" dirty="0" smtClean="0"/>
              <a:t>) </a:t>
            </a:r>
          </a:p>
          <a:p>
            <a:endParaRPr lang="en-US" dirty="0"/>
          </a:p>
        </p:txBody>
      </p:sp>
      <p:sp>
        <p:nvSpPr>
          <p:cNvPr id="4" name="TextBox 3"/>
          <p:cNvSpPr txBox="1"/>
          <p:nvPr/>
        </p:nvSpPr>
        <p:spPr>
          <a:xfrm>
            <a:off x="5404555" y="4282279"/>
            <a:ext cx="2525889" cy="1938992"/>
          </a:xfrm>
          <a:prstGeom prst="rect">
            <a:avLst/>
          </a:prstGeom>
          <a:noFill/>
          <a:ln>
            <a:solidFill>
              <a:schemeClr val="tx1"/>
            </a:solidFill>
          </a:ln>
        </p:spPr>
        <p:txBody>
          <a:bodyPr wrap="square" rtlCol="0">
            <a:spAutoFit/>
          </a:bodyPr>
          <a:lstStyle/>
          <a:p>
            <a:r>
              <a:rPr lang="en-US" sz="2400" dirty="0" smtClean="0"/>
              <a:t>            H </a:t>
            </a:r>
          </a:p>
          <a:p>
            <a:r>
              <a:rPr lang="en-US" sz="2400" dirty="0"/>
              <a:t> </a:t>
            </a:r>
            <a:r>
              <a:rPr lang="en-US" sz="2400" dirty="0" smtClean="0"/>
              <a:t>           | </a:t>
            </a:r>
          </a:p>
          <a:p>
            <a:r>
              <a:rPr lang="en-US" sz="2400" dirty="0" smtClean="0"/>
              <a:t>H</a:t>
            </a:r>
            <a:r>
              <a:rPr lang="en-US" sz="2400" baseline="-25000" dirty="0" smtClean="0"/>
              <a:t>2</a:t>
            </a:r>
            <a:r>
              <a:rPr lang="en-US" sz="2400" dirty="0" smtClean="0"/>
              <a:t>N – C – COOH</a:t>
            </a:r>
          </a:p>
          <a:p>
            <a:r>
              <a:rPr lang="en-US" sz="2400" dirty="0"/>
              <a:t> </a:t>
            </a:r>
            <a:r>
              <a:rPr lang="en-US" sz="2400" dirty="0" smtClean="0"/>
              <a:t>           |</a:t>
            </a:r>
          </a:p>
          <a:p>
            <a:r>
              <a:rPr lang="en-US" sz="2400" dirty="0"/>
              <a:t> </a:t>
            </a:r>
            <a:r>
              <a:rPr lang="en-US" sz="2400" dirty="0" smtClean="0"/>
              <a:t>           R </a:t>
            </a:r>
            <a:endParaRPr lang="en-US" sz="2400" dirty="0"/>
          </a:p>
        </p:txBody>
      </p:sp>
    </p:spTree>
    <p:extLst>
      <p:ext uri="{BB962C8B-B14F-4D97-AF65-F5344CB8AC3E}">
        <p14:creationId xmlns:p14="http://schemas.microsoft.com/office/powerpoint/2010/main" val="28704947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Amino Acid Classifications</a:t>
            </a:r>
            <a:endParaRPr lang="en-US" dirty="0"/>
          </a:p>
        </p:txBody>
      </p:sp>
      <p:sp>
        <p:nvSpPr>
          <p:cNvPr id="3" name="Content Placeholder 2"/>
          <p:cNvSpPr>
            <a:spLocks noGrp="1"/>
          </p:cNvSpPr>
          <p:nvPr>
            <p:ph idx="1"/>
          </p:nvPr>
        </p:nvSpPr>
        <p:spPr>
          <a:xfrm>
            <a:off x="457200" y="1600200"/>
            <a:ext cx="4529667" cy="4525963"/>
          </a:xfrm>
        </p:spPr>
        <p:txBody>
          <a:bodyPr/>
          <a:lstStyle/>
          <a:p>
            <a:r>
              <a:rPr lang="en-US" dirty="0" smtClean="0"/>
              <a:t>Physical Properties (Hydrophobic/Acidic </a:t>
            </a:r>
            <a:r>
              <a:rPr lang="en-US" i="1" dirty="0" err="1" smtClean="0"/>
              <a:t>etc</a:t>
            </a:r>
            <a:r>
              <a:rPr lang="en-US" dirty="0" smtClean="0"/>
              <a:t>)</a:t>
            </a:r>
          </a:p>
          <a:p>
            <a:r>
              <a:rPr lang="en-US" dirty="0" smtClean="0"/>
              <a:t>Biosynthesis (Essential, Nonessential, Conditionally Essential)</a:t>
            </a:r>
          </a:p>
          <a:p>
            <a:r>
              <a:rPr lang="en-US" dirty="0" smtClean="0"/>
              <a:t>Metabolism (</a:t>
            </a:r>
            <a:r>
              <a:rPr lang="en-US" dirty="0" err="1" smtClean="0"/>
              <a:t>Glucogenic</a:t>
            </a:r>
            <a:r>
              <a:rPr lang="en-US" dirty="0" smtClean="0"/>
              <a:t>, Ketogenic)</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4090" y="1481931"/>
            <a:ext cx="3728609" cy="4762500"/>
          </a:xfrm>
          <a:prstGeom prst="rect">
            <a:avLst/>
          </a:prstGeom>
        </p:spPr>
      </p:pic>
    </p:spTree>
    <p:extLst>
      <p:ext uri="{BB962C8B-B14F-4D97-AF65-F5344CB8AC3E}">
        <p14:creationId xmlns:p14="http://schemas.microsoft.com/office/powerpoint/2010/main" val="104329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90067" cy="1143000"/>
          </a:xfrm>
        </p:spPr>
        <p:txBody>
          <a:bodyPr>
            <a:normAutofit fontScale="90000"/>
          </a:bodyPr>
          <a:lstStyle/>
          <a:p>
            <a:r>
              <a:rPr lang="en-US" dirty="0"/>
              <a:t>Amino </a:t>
            </a:r>
            <a:r>
              <a:rPr lang="en-US" dirty="0" smtClean="0"/>
              <a:t>Acids: Physical Properties</a:t>
            </a:r>
            <a:endParaRPr lang="en-US" dirty="0"/>
          </a:p>
        </p:txBody>
      </p:sp>
      <p:sp>
        <p:nvSpPr>
          <p:cNvPr id="3" name="Content Placeholder 2"/>
          <p:cNvSpPr>
            <a:spLocks noGrp="1"/>
          </p:cNvSpPr>
          <p:nvPr>
            <p:ph idx="1"/>
          </p:nvPr>
        </p:nvSpPr>
        <p:spPr>
          <a:xfrm>
            <a:off x="457200" y="1600200"/>
            <a:ext cx="4004733" cy="4874691"/>
          </a:xfrm>
        </p:spPr>
        <p:txBody>
          <a:bodyPr>
            <a:normAutofit lnSpcReduction="10000"/>
          </a:bodyPr>
          <a:lstStyle/>
          <a:p>
            <a:r>
              <a:rPr lang="en-US" dirty="0" smtClean="0"/>
              <a:t>Side chains of polypeptide give protein a unique function:</a:t>
            </a:r>
          </a:p>
          <a:p>
            <a:pPr lvl="1"/>
            <a:r>
              <a:rPr lang="en-US" dirty="0" smtClean="0"/>
              <a:t>Hydrophobicity</a:t>
            </a:r>
          </a:p>
          <a:p>
            <a:pPr lvl="1"/>
            <a:r>
              <a:rPr lang="en-US" dirty="0" smtClean="0"/>
              <a:t>Charge</a:t>
            </a:r>
          </a:p>
          <a:p>
            <a:pPr lvl="2"/>
            <a:r>
              <a:rPr lang="en-US" dirty="0" smtClean="0"/>
              <a:t>Positive or negative </a:t>
            </a:r>
          </a:p>
          <a:p>
            <a:pPr lvl="1"/>
            <a:r>
              <a:rPr lang="en-US" dirty="0" smtClean="0"/>
              <a:t>Aromatic rings</a:t>
            </a:r>
          </a:p>
          <a:p>
            <a:pPr lvl="1"/>
            <a:r>
              <a:rPr lang="en-US" dirty="0" err="1"/>
              <a:t>Hydroxylic</a:t>
            </a:r>
            <a:r>
              <a:rPr lang="en-US" dirty="0"/>
              <a:t> group</a:t>
            </a:r>
          </a:p>
          <a:p>
            <a:pPr lvl="1"/>
            <a:r>
              <a:rPr lang="en-US" dirty="0"/>
              <a:t>Sulfur atoms</a:t>
            </a:r>
          </a:p>
          <a:p>
            <a:pPr lvl="1"/>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8352" y="3039533"/>
            <a:ext cx="2838448" cy="381846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9593" y="474133"/>
            <a:ext cx="2837207" cy="2476823"/>
          </a:xfrm>
          <a:prstGeom prst="rect">
            <a:avLst/>
          </a:prstGeom>
        </p:spPr>
      </p:pic>
    </p:spTree>
    <p:extLst>
      <p:ext uri="{BB962C8B-B14F-4D97-AF65-F5344CB8AC3E}">
        <p14:creationId xmlns:p14="http://schemas.microsoft.com/office/powerpoint/2010/main" val="16849275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Quiz Question 1</a:t>
            </a:r>
            <a:endParaRPr lang="en-US" dirty="0"/>
          </a:p>
        </p:txBody>
      </p:sp>
      <p:sp>
        <p:nvSpPr>
          <p:cNvPr id="5" name="Content Placeholder 4"/>
          <p:cNvSpPr>
            <a:spLocks noGrp="1"/>
          </p:cNvSpPr>
          <p:nvPr>
            <p:ph idx="1"/>
          </p:nvPr>
        </p:nvSpPr>
        <p:spPr/>
        <p:txBody>
          <a:bodyPr/>
          <a:lstStyle/>
          <a:p>
            <a:pPr marL="0" indent="0">
              <a:buNone/>
            </a:pPr>
            <a:r>
              <a:rPr lang="en-US" dirty="0" smtClean="0"/>
              <a:t>What is the major difference between proteins and carbohydrates?</a:t>
            </a:r>
          </a:p>
          <a:p>
            <a:pPr marL="514350" indent="-514350">
              <a:buFont typeface="+mj-lt"/>
              <a:buAutoNum type="alphaUcPeriod"/>
            </a:pPr>
            <a:r>
              <a:rPr lang="en-US" dirty="0" smtClean="0"/>
              <a:t>Only carbohydrates can be used for energy</a:t>
            </a:r>
          </a:p>
          <a:p>
            <a:pPr marL="514350" indent="-514350">
              <a:buFont typeface="+mj-lt"/>
              <a:buAutoNum type="alphaUcPeriod"/>
            </a:pPr>
            <a:r>
              <a:rPr lang="en-US" dirty="0" smtClean="0"/>
              <a:t>Only proteins are absorbed in the small intestine</a:t>
            </a:r>
          </a:p>
          <a:p>
            <a:pPr marL="514350" indent="-514350">
              <a:buFont typeface="+mj-lt"/>
              <a:buAutoNum type="alphaUcPeriod"/>
            </a:pPr>
            <a:r>
              <a:rPr lang="en-US" dirty="0" smtClean="0"/>
              <a:t>Only carbohydrates can enter the TCA cycle</a:t>
            </a:r>
            <a:endParaRPr lang="en-US" dirty="0" smtClean="0"/>
          </a:p>
          <a:p>
            <a:pPr marL="514350" indent="-514350">
              <a:buFont typeface="+mj-lt"/>
              <a:buAutoNum type="alphaUcPeriod"/>
            </a:pPr>
            <a:r>
              <a:rPr lang="en-US" dirty="0" smtClean="0"/>
              <a:t>Proteins contain nitrogen, this is rare for carbohydrates</a:t>
            </a:r>
          </a:p>
        </p:txBody>
      </p:sp>
    </p:spTree>
    <p:extLst>
      <p:ext uri="{BB962C8B-B14F-4D97-AF65-F5344CB8AC3E}">
        <p14:creationId xmlns:p14="http://schemas.microsoft.com/office/powerpoint/2010/main" val="6341163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Amino Acid </a:t>
            </a:r>
            <a:r>
              <a:rPr lang="en-US" dirty="0" smtClean="0"/>
              <a:t>Classification: Essentiality</a:t>
            </a:r>
            <a:endParaRPr lang="en-US" dirty="0"/>
          </a:p>
        </p:txBody>
      </p:sp>
      <p:sp>
        <p:nvSpPr>
          <p:cNvPr id="3" name="Content Placeholder 2"/>
          <p:cNvSpPr>
            <a:spLocks noGrp="1"/>
          </p:cNvSpPr>
          <p:nvPr>
            <p:ph idx="1"/>
          </p:nvPr>
        </p:nvSpPr>
        <p:spPr>
          <a:xfrm>
            <a:off x="457200" y="1600200"/>
            <a:ext cx="8229600" cy="4847079"/>
          </a:xfrm>
        </p:spPr>
        <p:txBody>
          <a:bodyPr>
            <a:normAutofit/>
          </a:bodyPr>
          <a:lstStyle/>
          <a:p>
            <a:r>
              <a:rPr lang="en-US" b="1" dirty="0" smtClean="0"/>
              <a:t>Essential</a:t>
            </a:r>
            <a:r>
              <a:rPr lang="en-US" dirty="0" smtClean="0"/>
              <a:t> – nutritionally necessary</a:t>
            </a:r>
          </a:p>
          <a:p>
            <a:r>
              <a:rPr lang="en-US" b="1" dirty="0" smtClean="0"/>
              <a:t>Nonessential/Dispensable</a:t>
            </a:r>
            <a:r>
              <a:rPr lang="en-US" dirty="0" smtClean="0"/>
              <a:t> – synthesized </a:t>
            </a:r>
            <a:r>
              <a:rPr lang="en-US" i="1" dirty="0" smtClean="0"/>
              <a:t>de novo </a:t>
            </a:r>
            <a:r>
              <a:rPr lang="en-US" dirty="0" smtClean="0"/>
              <a:t>(in the body)</a:t>
            </a:r>
          </a:p>
          <a:p>
            <a:r>
              <a:rPr lang="en-US" b="1" dirty="0" smtClean="0"/>
              <a:t>Conditionally essential </a:t>
            </a:r>
            <a:r>
              <a:rPr lang="en-US" dirty="0"/>
              <a:t>– may need from diet due to physiological circumstances</a:t>
            </a:r>
          </a:p>
          <a:p>
            <a:pPr lvl="1"/>
            <a:r>
              <a:rPr lang="en-US" dirty="0"/>
              <a:t>Premature newborn – immature </a:t>
            </a:r>
            <a:r>
              <a:rPr lang="en-US" dirty="0" smtClean="0"/>
              <a:t>liver</a:t>
            </a:r>
          </a:p>
          <a:p>
            <a:pPr lvl="1"/>
            <a:r>
              <a:rPr lang="en-US" dirty="0" smtClean="0"/>
              <a:t>Genetic disorders</a:t>
            </a:r>
          </a:p>
        </p:txBody>
      </p:sp>
    </p:spTree>
    <p:extLst>
      <p:ext uri="{BB962C8B-B14F-4D97-AF65-F5344CB8AC3E}">
        <p14:creationId xmlns:p14="http://schemas.microsoft.com/office/powerpoint/2010/main" val="24459678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TCA Cycle and Amino Acid Biosynthesis</a:t>
            </a:r>
            <a:endParaRPr lang="en-US" dirty="0"/>
          </a:p>
        </p:txBody>
      </p:sp>
      <p:sp>
        <p:nvSpPr>
          <p:cNvPr id="3" name="Content Placeholder 2"/>
          <p:cNvSpPr>
            <a:spLocks noGrp="1"/>
          </p:cNvSpPr>
          <p:nvPr>
            <p:ph idx="1"/>
          </p:nvPr>
        </p:nvSpPr>
        <p:spPr>
          <a:xfrm>
            <a:off x="628650" y="2226469"/>
            <a:ext cx="3627441" cy="3263504"/>
          </a:xfrm>
        </p:spPr>
        <p:txBody>
          <a:bodyPr>
            <a:normAutofit/>
          </a:bodyPr>
          <a:lstStyle/>
          <a:p>
            <a:r>
              <a:rPr lang="en-US" dirty="0" smtClean="0"/>
              <a:t>Plants, bacteria and fungi can usually make all amino acids.</a:t>
            </a:r>
          </a:p>
          <a:p>
            <a:r>
              <a:rPr lang="en-US" dirty="0" smtClean="0"/>
              <a:t>Humans have lost this ability</a:t>
            </a:r>
            <a:endParaRPr lang="en-US" dirty="0"/>
          </a:p>
        </p:txBody>
      </p:sp>
      <p:pic>
        <p:nvPicPr>
          <p:cNvPr id="4" name="Picture 3"/>
          <p:cNvPicPr>
            <a:picLocks noChangeAspect="1"/>
          </p:cNvPicPr>
          <p:nvPr/>
        </p:nvPicPr>
        <p:blipFill>
          <a:blip r:embed="rId3"/>
          <a:stretch>
            <a:fillRect/>
          </a:stretch>
        </p:blipFill>
        <p:spPr>
          <a:xfrm>
            <a:off x="4256091" y="2121290"/>
            <a:ext cx="3951533" cy="3368682"/>
          </a:xfrm>
          <a:prstGeom prst="rect">
            <a:avLst/>
          </a:prstGeom>
        </p:spPr>
      </p:pic>
      <p:cxnSp>
        <p:nvCxnSpPr>
          <p:cNvPr id="7" name="Straight Connector 6"/>
          <p:cNvCxnSpPr/>
          <p:nvPr/>
        </p:nvCxnSpPr>
        <p:spPr>
          <a:xfrm flipH="1" flipV="1">
            <a:off x="6716306" y="2812320"/>
            <a:ext cx="1122" cy="18671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7164059" y="3974199"/>
            <a:ext cx="872" cy="249706"/>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26582" y="5012345"/>
            <a:ext cx="40154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68113" y="4479886"/>
            <a:ext cx="210652" cy="0"/>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328352" y="4582540"/>
            <a:ext cx="210652" cy="0"/>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76351" y="3686087"/>
            <a:ext cx="21065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539004" y="1929080"/>
            <a:ext cx="361866"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7900870" y="1929080"/>
            <a:ext cx="0" cy="192211"/>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539004" y="1929080"/>
            <a:ext cx="0" cy="192211"/>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539003" y="1689377"/>
            <a:ext cx="381836" cy="300082"/>
          </a:xfrm>
          <a:prstGeom prst="rect">
            <a:avLst/>
          </a:prstGeom>
          <a:noFill/>
        </p:spPr>
        <p:txBody>
          <a:bodyPr wrap="none" rtlCol="0">
            <a:spAutoFit/>
          </a:bodyPr>
          <a:lstStyle/>
          <a:p>
            <a:r>
              <a:rPr lang="en-US" sz="1350"/>
              <a:t>PH</a:t>
            </a:r>
            <a:endParaRPr lang="en-US" sz="1350"/>
          </a:p>
        </p:txBody>
      </p:sp>
    </p:spTree>
    <p:extLst>
      <p:ext uri="{BB962C8B-B14F-4D97-AF65-F5344CB8AC3E}">
        <p14:creationId xmlns:p14="http://schemas.microsoft.com/office/powerpoint/2010/main" val="207127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ppt_x"/>
                                          </p:val>
                                        </p:tav>
                                        <p:tav tm="100000">
                                          <p:val>
                                            <p:strVal val="#ppt_x"/>
                                          </p:val>
                                        </p:tav>
                                      </p:tavLst>
                                    </p:anim>
                                    <p:anim calcmode="lin" valueType="num">
                                      <p:cBhvr additive="base">
                                        <p:cTn id="34" dur="500" fill="hold"/>
                                        <p:tgtEl>
                                          <p:spTgt spid="2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par>
                                <p:cTn id="39" presetID="3" presetClass="entr" presetSubtype="1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blinds(horizontal)">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blinds(horizontal)">
                                      <p:cBhvr>
                                        <p:cTn id="4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Experimental Determination of Amino Acid </a:t>
            </a:r>
            <a:r>
              <a:rPr lang="en-US" dirty="0" err="1" smtClean="0"/>
              <a:t>Dispensibility</a:t>
            </a:r>
            <a:endParaRPr lang="en-US" dirty="0"/>
          </a:p>
        </p:txBody>
      </p:sp>
      <p:sp>
        <p:nvSpPr>
          <p:cNvPr id="3" name="Content Placeholder 2"/>
          <p:cNvSpPr>
            <a:spLocks noGrp="1"/>
          </p:cNvSpPr>
          <p:nvPr>
            <p:ph idx="1"/>
          </p:nvPr>
        </p:nvSpPr>
        <p:spPr>
          <a:xfrm>
            <a:off x="457200" y="1600200"/>
            <a:ext cx="5996609" cy="4525963"/>
          </a:xfrm>
        </p:spPr>
        <p:txBody>
          <a:bodyPr/>
          <a:lstStyle/>
          <a:p>
            <a:r>
              <a:rPr lang="en-US" dirty="0" smtClean="0"/>
              <a:t>William C. Rose</a:t>
            </a:r>
            <a:endParaRPr lang="en-US" dirty="0"/>
          </a:p>
        </p:txBody>
      </p:sp>
      <p:pic>
        <p:nvPicPr>
          <p:cNvPr id="4" name="Picture 3"/>
          <p:cNvPicPr>
            <a:picLocks noChangeAspect="1"/>
          </p:cNvPicPr>
          <p:nvPr/>
        </p:nvPicPr>
        <p:blipFill>
          <a:blip r:embed="rId2"/>
          <a:stretch>
            <a:fillRect/>
          </a:stretch>
        </p:blipFill>
        <p:spPr>
          <a:xfrm>
            <a:off x="678622" y="2345911"/>
            <a:ext cx="3175000" cy="4127500"/>
          </a:xfrm>
          <a:prstGeom prst="rect">
            <a:avLst/>
          </a:prstGeom>
        </p:spPr>
      </p:pic>
    </p:spTree>
    <p:extLst>
      <p:ext uri="{BB962C8B-B14F-4D97-AF65-F5344CB8AC3E}">
        <p14:creationId xmlns:p14="http://schemas.microsoft.com/office/powerpoint/2010/main" val="7027516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Know What is Essential?</a:t>
            </a:r>
            <a:endParaRPr lang="en-US" dirty="0"/>
          </a:p>
        </p:txBody>
      </p:sp>
      <p:sp>
        <p:nvSpPr>
          <p:cNvPr id="3" name="Content Placeholder 2"/>
          <p:cNvSpPr>
            <a:spLocks noGrp="1"/>
          </p:cNvSpPr>
          <p:nvPr>
            <p:ph idx="1"/>
          </p:nvPr>
        </p:nvSpPr>
        <p:spPr>
          <a:xfrm>
            <a:off x="457200" y="1600200"/>
            <a:ext cx="8449733" cy="4525963"/>
          </a:xfrm>
        </p:spPr>
        <p:txBody>
          <a:bodyPr>
            <a:normAutofit/>
          </a:bodyPr>
          <a:lstStyle/>
          <a:p>
            <a:r>
              <a:rPr lang="en-US" dirty="0" smtClean="0"/>
              <a:t>It was known that using corn </a:t>
            </a:r>
            <a:r>
              <a:rPr lang="en-US" dirty="0" err="1"/>
              <a:t>zein</a:t>
            </a:r>
            <a:r>
              <a:rPr lang="en-US" dirty="0"/>
              <a:t> protein to feed rats </a:t>
            </a:r>
            <a:r>
              <a:rPr lang="en-US" dirty="0" smtClean="0"/>
              <a:t>this restricted growth so other AA are needed</a:t>
            </a:r>
          </a:p>
          <a:p>
            <a:r>
              <a:rPr lang="en-US" dirty="0" smtClean="0"/>
              <a:t>Purified and added back all </a:t>
            </a:r>
            <a:r>
              <a:rPr lang="en-US" b="1" u="sng" dirty="0" smtClean="0"/>
              <a:t>19</a:t>
            </a:r>
            <a:r>
              <a:rPr lang="en-US" dirty="0" smtClean="0"/>
              <a:t> known amino acids, growth restricted</a:t>
            </a:r>
          </a:p>
          <a:p>
            <a:pPr lvl="1"/>
            <a:r>
              <a:rPr lang="en-US" dirty="0" smtClean="0"/>
              <a:t>First identification of threonine</a:t>
            </a:r>
          </a:p>
          <a:p>
            <a:r>
              <a:rPr lang="en-US" dirty="0" smtClean="0"/>
              <a:t>Repeated this with graduate </a:t>
            </a:r>
            <a:r>
              <a:rPr lang="en-US" dirty="0" smtClean="0"/>
              <a:t>students</a:t>
            </a:r>
            <a:endParaRPr lang="en-US" dirty="0"/>
          </a:p>
        </p:txBody>
      </p:sp>
    </p:spTree>
    <p:extLst>
      <p:ext uri="{BB962C8B-B14F-4D97-AF65-F5344CB8AC3E}">
        <p14:creationId xmlns:p14="http://schemas.microsoft.com/office/powerpoint/2010/main" val="109392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 School!</a:t>
            </a:r>
            <a:endParaRPr lang="en-US" dirty="0"/>
          </a:p>
        </p:txBody>
      </p:sp>
      <p:sp>
        <p:nvSpPr>
          <p:cNvPr id="3" name="Content Placeholder 2"/>
          <p:cNvSpPr>
            <a:spLocks noGrp="1"/>
          </p:cNvSpPr>
          <p:nvPr>
            <p:ph idx="1"/>
          </p:nvPr>
        </p:nvSpPr>
        <p:spPr/>
        <p:txBody>
          <a:bodyPr/>
          <a:lstStyle/>
          <a:p>
            <a:pPr marL="0" indent="0">
              <a:buNone/>
            </a:pPr>
            <a:r>
              <a:rPr lang="en-US" dirty="0" smtClean="0"/>
              <a:t>“In </a:t>
            </a:r>
            <a:r>
              <a:rPr lang="en-US" dirty="0"/>
              <a:t>further investigations with Illinois graduate students as subjects, who were grateful in those days for the </a:t>
            </a:r>
            <a:r>
              <a:rPr lang="en-US" b="1" dirty="0">
                <a:solidFill>
                  <a:srgbClr val="FF0000"/>
                </a:solidFill>
              </a:rPr>
              <a:t>free rations</a:t>
            </a:r>
            <a:r>
              <a:rPr lang="en-US" dirty="0"/>
              <a:t>, the </a:t>
            </a:r>
            <a:r>
              <a:rPr lang="en-US" b="1" dirty="0" smtClean="0">
                <a:solidFill>
                  <a:srgbClr val="FF0000"/>
                </a:solidFill>
              </a:rPr>
              <a:t>dollar </a:t>
            </a:r>
            <a:r>
              <a:rPr lang="en-US" b="1" dirty="0">
                <a:solidFill>
                  <a:srgbClr val="FF0000"/>
                </a:solidFill>
              </a:rPr>
              <a:t>a </a:t>
            </a:r>
            <a:r>
              <a:rPr lang="en-US" b="1" dirty="0" smtClean="0">
                <a:solidFill>
                  <a:srgbClr val="FF0000"/>
                </a:solidFill>
              </a:rPr>
              <a:t>day</a:t>
            </a:r>
            <a:r>
              <a:rPr lang="en-US" dirty="0" smtClean="0">
                <a:solidFill>
                  <a:srgbClr val="FF0000"/>
                </a:solidFill>
              </a:rPr>
              <a:t> </a:t>
            </a:r>
            <a:r>
              <a:rPr lang="en-US" dirty="0"/>
              <a:t>they were paid, and the prospect of seeing their initials in print in Rose’s widely read publications, Rose made many other significant findings</a:t>
            </a:r>
            <a:r>
              <a:rPr lang="en-US" dirty="0" smtClean="0"/>
              <a:t>.”</a:t>
            </a:r>
            <a:endParaRPr lang="en-US" dirty="0"/>
          </a:p>
        </p:txBody>
      </p:sp>
    </p:spTree>
    <p:extLst>
      <p:ext uri="{BB962C8B-B14F-4D97-AF65-F5344CB8AC3E}">
        <p14:creationId xmlns:p14="http://schemas.microsoft.com/office/powerpoint/2010/main" val="19096675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outcome was nitrogen balance</a:t>
            </a:r>
            <a:endParaRPr lang="en-US" dirty="0"/>
          </a:p>
        </p:txBody>
      </p:sp>
      <p:sp>
        <p:nvSpPr>
          <p:cNvPr id="3" name="Content Placeholder 2"/>
          <p:cNvSpPr>
            <a:spLocks noGrp="1"/>
          </p:cNvSpPr>
          <p:nvPr>
            <p:ph idx="1"/>
          </p:nvPr>
        </p:nvSpPr>
        <p:spPr/>
        <p:txBody>
          <a:bodyPr/>
          <a:lstStyle/>
          <a:p>
            <a:r>
              <a:rPr lang="en-US" dirty="0" smtClean="0"/>
              <a:t>Nitrogen Balance</a:t>
            </a:r>
          </a:p>
          <a:p>
            <a:pPr lvl="1"/>
            <a:r>
              <a:rPr lang="en-US" dirty="0" smtClean="0"/>
              <a:t>Nitrogen Intake </a:t>
            </a:r>
            <a:r>
              <a:rPr lang="mr-IN" dirty="0" smtClean="0"/>
              <a:t>–</a:t>
            </a:r>
            <a:r>
              <a:rPr lang="en-US" dirty="0" smtClean="0"/>
              <a:t> Nitrogen Excretion</a:t>
            </a:r>
          </a:p>
          <a:p>
            <a:pPr lvl="1"/>
            <a:r>
              <a:rPr lang="en-US" dirty="0" smtClean="0"/>
              <a:t>As EAA is reduced, more N is excreted than intake</a:t>
            </a:r>
          </a:p>
          <a:p>
            <a:r>
              <a:rPr lang="en-US" dirty="0" smtClean="0"/>
              <a:t>Spend a couple of minutes thinking about:</a:t>
            </a:r>
          </a:p>
          <a:p>
            <a:pPr lvl="1"/>
            <a:r>
              <a:rPr lang="en-US" dirty="0" smtClean="0"/>
              <a:t>What is going on in terms of nitrogen balance?</a:t>
            </a:r>
          </a:p>
          <a:p>
            <a:pPr lvl="1"/>
            <a:r>
              <a:rPr lang="en-US" dirty="0" smtClean="0"/>
              <a:t>Would this be true of nonessential amino acids?</a:t>
            </a:r>
          </a:p>
          <a:p>
            <a:pPr lvl="1"/>
            <a:r>
              <a:rPr lang="en-US" dirty="0" smtClean="0"/>
              <a:t>Fed diets with altering levels of an essential amino acid, determined nitrogen balance at each dose</a:t>
            </a:r>
          </a:p>
          <a:p>
            <a:pPr lvl="1"/>
            <a:endParaRPr lang="en-US" dirty="0"/>
          </a:p>
        </p:txBody>
      </p:sp>
    </p:spTree>
    <p:extLst>
      <p:ext uri="{BB962C8B-B14F-4D97-AF65-F5344CB8AC3E}">
        <p14:creationId xmlns:p14="http://schemas.microsoft.com/office/powerpoint/2010/main" val="34916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Essential Amino Acids Mnemonic</a:t>
            </a:r>
            <a:endParaRPr lang="en-US" dirty="0"/>
          </a:p>
        </p:txBody>
      </p:sp>
      <p:pic>
        <p:nvPicPr>
          <p:cNvPr id="5" name="Picture 4"/>
          <p:cNvPicPr>
            <a:picLocks noChangeAspect="1"/>
          </p:cNvPicPr>
          <p:nvPr/>
        </p:nvPicPr>
        <p:blipFill>
          <a:blip r:embed="rId2"/>
          <a:stretch>
            <a:fillRect/>
          </a:stretch>
        </p:blipFill>
        <p:spPr>
          <a:xfrm>
            <a:off x="579966" y="1993900"/>
            <a:ext cx="7594600" cy="3378200"/>
          </a:xfrm>
          <a:prstGeom prst="rect">
            <a:avLst/>
          </a:prstGeom>
        </p:spPr>
      </p:pic>
    </p:spTree>
    <p:extLst>
      <p:ext uri="{BB962C8B-B14F-4D97-AF65-F5344CB8AC3E}">
        <p14:creationId xmlns:p14="http://schemas.microsoft.com/office/powerpoint/2010/main" val="2545903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Amino Acid </a:t>
            </a:r>
            <a:r>
              <a:rPr lang="en-US" dirty="0" smtClean="0"/>
              <a:t>Classification: Conditionally Essential</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018925521"/>
              </p:ext>
            </p:extLst>
          </p:nvPr>
        </p:nvGraphicFramePr>
        <p:xfrm>
          <a:off x="1110174" y="2110993"/>
          <a:ext cx="6518292" cy="3108960"/>
        </p:xfrm>
        <a:graphic>
          <a:graphicData uri="http://schemas.openxmlformats.org/drawingml/2006/table">
            <a:tbl>
              <a:tblPr firstRow="1" bandRow="1">
                <a:tableStyleId>{5C22544A-7EE6-4342-B048-85BDC9FD1C3A}</a:tableStyleId>
              </a:tblPr>
              <a:tblGrid>
                <a:gridCol w="3259146"/>
                <a:gridCol w="3259146"/>
              </a:tblGrid>
              <a:tr h="370840">
                <a:tc>
                  <a:txBody>
                    <a:bodyPr/>
                    <a:lstStyle/>
                    <a:p>
                      <a:pPr algn="ctr"/>
                      <a:r>
                        <a:rPr lang="en-US" sz="2400" dirty="0" smtClean="0"/>
                        <a:t>Precursor</a:t>
                      </a:r>
                      <a:endParaRPr lang="en-US" sz="2400" dirty="0"/>
                    </a:p>
                  </a:txBody>
                  <a:tcPr/>
                </a:tc>
                <a:tc>
                  <a:txBody>
                    <a:bodyPr/>
                    <a:lstStyle/>
                    <a:p>
                      <a:pPr algn="ctr"/>
                      <a:r>
                        <a:rPr lang="en-US" sz="2400" dirty="0" smtClean="0"/>
                        <a:t>Non-essential Amino Acid</a:t>
                      </a:r>
                      <a:endParaRPr lang="en-US" sz="2400" dirty="0"/>
                    </a:p>
                  </a:txBody>
                  <a:tcPr/>
                </a:tc>
              </a:tr>
              <a:tr h="370840">
                <a:tc>
                  <a:txBody>
                    <a:bodyPr/>
                    <a:lstStyle/>
                    <a:p>
                      <a:pPr algn="ctr"/>
                      <a:r>
                        <a:rPr lang="en-US" sz="2400" dirty="0" smtClean="0"/>
                        <a:t>Phenylalanine</a:t>
                      </a:r>
                      <a:endParaRPr lang="en-US" sz="2400" dirty="0"/>
                    </a:p>
                  </a:txBody>
                  <a:tcPr/>
                </a:tc>
                <a:tc>
                  <a:txBody>
                    <a:bodyPr/>
                    <a:lstStyle/>
                    <a:p>
                      <a:pPr algn="ctr"/>
                      <a:r>
                        <a:rPr lang="en-US" sz="2400" smtClean="0"/>
                        <a:t>Tyrosine</a:t>
                      </a:r>
                      <a:endParaRPr lang="en-US" sz="2400" dirty="0"/>
                    </a:p>
                  </a:txBody>
                  <a:tcPr/>
                </a:tc>
              </a:tr>
              <a:tr h="370840">
                <a:tc>
                  <a:txBody>
                    <a:bodyPr/>
                    <a:lstStyle/>
                    <a:p>
                      <a:pPr algn="ctr"/>
                      <a:r>
                        <a:rPr lang="en-US" sz="2400" dirty="0" smtClean="0"/>
                        <a:t>Methionine</a:t>
                      </a:r>
                      <a:r>
                        <a:rPr lang="en-US" sz="2400" baseline="0" dirty="0" smtClean="0"/>
                        <a:t> and S</a:t>
                      </a:r>
                      <a:r>
                        <a:rPr lang="en-US" sz="2400" dirty="0" smtClean="0"/>
                        <a:t>erine</a:t>
                      </a:r>
                      <a:endParaRPr lang="en-US" sz="2400" dirty="0"/>
                    </a:p>
                  </a:txBody>
                  <a:tcPr/>
                </a:tc>
                <a:tc>
                  <a:txBody>
                    <a:bodyPr/>
                    <a:lstStyle/>
                    <a:p>
                      <a:pPr algn="ctr"/>
                      <a:r>
                        <a:rPr lang="en-US" sz="2400" smtClean="0"/>
                        <a:t>Cysteine</a:t>
                      </a:r>
                      <a:endParaRPr lang="en-US" sz="2400" dirty="0"/>
                    </a:p>
                  </a:txBody>
                  <a:tcPr/>
                </a:tc>
              </a:tr>
              <a:tr h="370840">
                <a:tc>
                  <a:txBody>
                    <a:bodyPr/>
                    <a:lstStyle/>
                    <a:p>
                      <a:pPr algn="ctr"/>
                      <a:r>
                        <a:rPr lang="en-US" sz="2400" dirty="0" smtClean="0"/>
                        <a:t>Glutamate</a:t>
                      </a:r>
                      <a:endParaRPr lang="en-US" sz="2400" dirty="0"/>
                    </a:p>
                  </a:txBody>
                  <a:tcPr/>
                </a:tc>
                <a:tc>
                  <a:txBody>
                    <a:bodyPr/>
                    <a:lstStyle/>
                    <a:p>
                      <a:pPr algn="ctr"/>
                      <a:r>
                        <a:rPr lang="en-US" sz="2400" smtClean="0"/>
                        <a:t>Proline</a:t>
                      </a:r>
                      <a:endParaRPr lang="en-US" sz="2400" dirty="0"/>
                    </a:p>
                  </a:txBody>
                  <a:tcPr/>
                </a:tc>
              </a:tr>
              <a:tr h="370840">
                <a:tc>
                  <a:txBody>
                    <a:bodyPr/>
                    <a:lstStyle/>
                    <a:p>
                      <a:pPr algn="ctr"/>
                      <a:r>
                        <a:rPr lang="en-US" sz="2400" dirty="0" smtClean="0"/>
                        <a:t>Glutamine, Aspartate</a:t>
                      </a:r>
                      <a:endParaRPr lang="en-US" sz="2400" dirty="0"/>
                    </a:p>
                  </a:txBody>
                  <a:tcPr/>
                </a:tc>
                <a:tc>
                  <a:txBody>
                    <a:bodyPr/>
                    <a:lstStyle/>
                    <a:p>
                      <a:pPr algn="ctr"/>
                      <a:r>
                        <a:rPr lang="en-US" sz="2400" smtClean="0"/>
                        <a:t>Arginine</a:t>
                      </a:r>
                      <a:endParaRPr lang="en-US" sz="2400" dirty="0"/>
                    </a:p>
                  </a:txBody>
                  <a:tcPr/>
                </a:tc>
              </a:tr>
              <a:tr h="370840">
                <a:tc>
                  <a:txBody>
                    <a:bodyPr/>
                    <a:lstStyle/>
                    <a:p>
                      <a:pPr algn="ctr"/>
                      <a:r>
                        <a:rPr lang="en-US" sz="2400" dirty="0" smtClean="0"/>
                        <a:t>Glutamate</a:t>
                      </a:r>
                      <a:endParaRPr lang="en-US" sz="2400" dirty="0"/>
                    </a:p>
                  </a:txBody>
                  <a:tcPr/>
                </a:tc>
                <a:tc>
                  <a:txBody>
                    <a:bodyPr/>
                    <a:lstStyle/>
                    <a:p>
                      <a:pPr algn="ctr"/>
                      <a:r>
                        <a:rPr lang="en-US" sz="2400" dirty="0" smtClean="0"/>
                        <a:t>Glutamine</a:t>
                      </a:r>
                      <a:endParaRPr lang="en-US" sz="2400" dirty="0"/>
                    </a:p>
                  </a:txBody>
                  <a:tcPr/>
                </a:tc>
              </a:tr>
            </a:tbl>
          </a:graphicData>
        </a:graphic>
      </p:graphicFrame>
    </p:spTree>
    <p:extLst>
      <p:ext uri="{BB962C8B-B14F-4D97-AF65-F5344CB8AC3E}">
        <p14:creationId xmlns:p14="http://schemas.microsoft.com/office/powerpoint/2010/main" val="30918131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 PKU</a:t>
            </a:r>
            <a:endParaRPr lang="en-US" dirty="0"/>
          </a:p>
        </p:txBody>
      </p:sp>
      <p:sp>
        <p:nvSpPr>
          <p:cNvPr id="3" name="Content Placeholder 2"/>
          <p:cNvSpPr>
            <a:spLocks noGrp="1"/>
          </p:cNvSpPr>
          <p:nvPr>
            <p:ph idx="1"/>
          </p:nvPr>
        </p:nvSpPr>
        <p:spPr>
          <a:xfrm>
            <a:off x="457200" y="1329267"/>
            <a:ext cx="4292600" cy="5277752"/>
          </a:xfrm>
        </p:spPr>
        <p:txBody>
          <a:bodyPr>
            <a:normAutofit/>
          </a:bodyPr>
          <a:lstStyle/>
          <a:p>
            <a:pPr marL="0" lvl="1" indent="0">
              <a:buNone/>
            </a:pPr>
            <a:r>
              <a:rPr lang="en-US" u="sng" dirty="0" smtClean="0"/>
              <a:t>Scenario:</a:t>
            </a:r>
          </a:p>
          <a:p>
            <a:pPr marL="457200" lvl="1" indent="-457200"/>
            <a:r>
              <a:rPr lang="en-US" dirty="0" smtClean="0"/>
              <a:t>Phenylketonuria </a:t>
            </a:r>
            <a:r>
              <a:rPr lang="en-US" dirty="0"/>
              <a:t>(PKU) </a:t>
            </a:r>
            <a:r>
              <a:rPr lang="en-US" dirty="0" smtClean="0"/>
              <a:t>is genetic </a:t>
            </a:r>
            <a:r>
              <a:rPr lang="en-US" dirty="0"/>
              <a:t>disorder resulting in an enzyme deficiency of </a:t>
            </a:r>
            <a:r>
              <a:rPr lang="en-US" u="sng" dirty="0"/>
              <a:t>phenylalanine</a:t>
            </a:r>
            <a:r>
              <a:rPr lang="en-US" dirty="0"/>
              <a:t> </a:t>
            </a:r>
            <a:r>
              <a:rPr lang="en-US" u="sng" dirty="0" smtClean="0"/>
              <a:t>hydroxylase</a:t>
            </a:r>
          </a:p>
          <a:p>
            <a:pPr marL="457200" lvl="1" indent="-457200"/>
            <a:r>
              <a:rPr lang="en-US" dirty="0" smtClean="0"/>
              <a:t>After displaying 2 episodes of seizures, a symptom of PKU, Bobbie was diagnosed with </a:t>
            </a:r>
            <a:r>
              <a:rPr lang="en-US" dirty="0" smtClean="0"/>
              <a:t>PKU</a:t>
            </a:r>
            <a:endParaRPr lang="en-US"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247619"/>
            <a:ext cx="4191000" cy="5359400"/>
          </a:xfrm>
          <a:prstGeom prst="rect">
            <a:avLst/>
          </a:prstGeom>
        </p:spPr>
      </p:pic>
    </p:spTree>
    <p:extLst>
      <p:ext uri="{BB962C8B-B14F-4D97-AF65-F5344CB8AC3E}">
        <p14:creationId xmlns:p14="http://schemas.microsoft.com/office/powerpoint/2010/main" val="13192840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about PKU</a:t>
            </a:r>
            <a:endParaRPr lang="en-US" dirty="0"/>
          </a:p>
        </p:txBody>
      </p:sp>
      <p:sp>
        <p:nvSpPr>
          <p:cNvPr id="3" name="Content Placeholder 2"/>
          <p:cNvSpPr>
            <a:spLocks noGrp="1"/>
          </p:cNvSpPr>
          <p:nvPr>
            <p:ph idx="1"/>
          </p:nvPr>
        </p:nvSpPr>
        <p:spPr/>
        <p:txBody>
          <a:bodyPr/>
          <a:lstStyle/>
          <a:p>
            <a:pPr marL="342900" lvl="1" indent="-342900">
              <a:buFont typeface="Arial"/>
              <a:buChar char="•"/>
            </a:pPr>
            <a:r>
              <a:rPr lang="en-US" smtClean="0"/>
              <a:t>How would </a:t>
            </a:r>
            <a:r>
              <a:rPr lang="en-US" dirty="0" smtClean="0"/>
              <a:t>you treat </a:t>
            </a:r>
            <a:r>
              <a:rPr lang="en-US" dirty="0"/>
              <a:t>this </a:t>
            </a:r>
            <a:r>
              <a:rPr lang="en-US"/>
              <a:t>disorder</a:t>
            </a:r>
            <a:r>
              <a:rPr lang="en-US" smtClean="0"/>
              <a:t>?</a:t>
            </a:r>
            <a:endParaRPr lang="en-US" dirty="0" smtClean="0"/>
          </a:p>
          <a:p>
            <a:r>
              <a:rPr lang="en-US" sz="2800" dirty="0" smtClean="0"/>
              <a:t>How </a:t>
            </a:r>
            <a:r>
              <a:rPr lang="en-US" sz="2800" dirty="0" smtClean="0"/>
              <a:t>would you monitor treatment efficacy?</a:t>
            </a:r>
          </a:p>
          <a:p>
            <a:r>
              <a:rPr lang="en-US" sz="2800" dirty="0" smtClean="0"/>
              <a:t>Can Bobbie be treated with a </a:t>
            </a:r>
            <a:r>
              <a:rPr lang="en-US" sz="2800" dirty="0" err="1" smtClean="0"/>
              <a:t>Phe</a:t>
            </a:r>
            <a:r>
              <a:rPr lang="en-US" sz="2800" dirty="0" smtClean="0"/>
              <a:t>-free </a:t>
            </a:r>
            <a:r>
              <a:rPr lang="en-US" sz="2800" dirty="0" smtClean="0"/>
              <a:t>diet?</a:t>
            </a:r>
          </a:p>
          <a:p>
            <a:r>
              <a:rPr lang="en-US" sz="2800" dirty="0" smtClean="0"/>
              <a:t>Is Tyrosine essential, nonessential or conditionally essential for Bobbie?</a:t>
            </a:r>
          </a:p>
          <a:p>
            <a:endParaRPr lang="en-US" dirty="0"/>
          </a:p>
        </p:txBody>
      </p:sp>
    </p:spTree>
    <p:extLst>
      <p:ext uri="{BB962C8B-B14F-4D97-AF65-F5344CB8AC3E}">
        <p14:creationId xmlns:p14="http://schemas.microsoft.com/office/powerpoint/2010/main" val="5862000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Question 2</a:t>
            </a:r>
            <a:endParaRPr lang="en-US" dirty="0"/>
          </a:p>
        </p:txBody>
      </p:sp>
      <p:sp>
        <p:nvSpPr>
          <p:cNvPr id="3" name="Content Placeholder 2"/>
          <p:cNvSpPr>
            <a:spLocks noGrp="1"/>
          </p:cNvSpPr>
          <p:nvPr>
            <p:ph idx="1"/>
          </p:nvPr>
        </p:nvSpPr>
        <p:spPr/>
        <p:txBody>
          <a:bodyPr/>
          <a:lstStyle/>
          <a:p>
            <a:pPr marL="0" indent="0">
              <a:buNone/>
            </a:pPr>
            <a:r>
              <a:rPr lang="en-US" dirty="0" smtClean="0"/>
              <a:t>Vitamin C is required for the synthesis of which protein?</a:t>
            </a:r>
            <a:endParaRPr lang="en-US" dirty="0" smtClean="0"/>
          </a:p>
          <a:p>
            <a:pPr marL="514350" indent="-514350">
              <a:buFont typeface="+mj-lt"/>
              <a:buAutoNum type="alphaUcPeriod"/>
            </a:pPr>
            <a:r>
              <a:rPr lang="en-US" dirty="0" smtClean="0"/>
              <a:t>Actin</a:t>
            </a:r>
            <a:endParaRPr lang="en-US" dirty="0" smtClean="0"/>
          </a:p>
          <a:p>
            <a:pPr marL="514350" indent="-514350">
              <a:buFont typeface="+mj-lt"/>
              <a:buAutoNum type="alphaUcPeriod"/>
            </a:pPr>
            <a:r>
              <a:rPr lang="en-US" dirty="0" smtClean="0"/>
              <a:t>Myosin</a:t>
            </a:r>
            <a:endParaRPr lang="en-US" dirty="0" smtClean="0"/>
          </a:p>
          <a:p>
            <a:pPr marL="514350" indent="-514350">
              <a:buFont typeface="+mj-lt"/>
              <a:buAutoNum type="alphaUcPeriod"/>
            </a:pPr>
            <a:r>
              <a:rPr lang="en-US" dirty="0" smtClean="0"/>
              <a:t>Collagen</a:t>
            </a:r>
          </a:p>
          <a:p>
            <a:pPr marL="514350" indent="-514350">
              <a:buFont typeface="+mj-lt"/>
              <a:buAutoNum type="alphaUcPeriod"/>
            </a:pPr>
            <a:r>
              <a:rPr lang="en-US" dirty="0" smtClean="0"/>
              <a:t>Albumin</a:t>
            </a:r>
            <a:endParaRPr lang="en-US" dirty="0" smtClean="0"/>
          </a:p>
          <a:p>
            <a:pPr marL="514350" indent="-514350">
              <a:buFont typeface="+mj-lt"/>
              <a:buAutoNum type="alphaUcPeriod"/>
            </a:pPr>
            <a:endParaRPr lang="en-US" dirty="0" smtClean="0"/>
          </a:p>
          <a:p>
            <a:pPr marL="514350" indent="-514350">
              <a:buFont typeface="+mj-lt"/>
              <a:buAutoNum type="alphaUcPeriod"/>
            </a:pPr>
            <a:endParaRPr lang="en-US" dirty="0"/>
          </a:p>
        </p:txBody>
      </p:sp>
    </p:spTree>
    <p:extLst>
      <p:ext uri="{BB962C8B-B14F-4D97-AF65-F5344CB8AC3E}">
        <p14:creationId xmlns:p14="http://schemas.microsoft.com/office/powerpoint/2010/main" val="17794531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Amino Acid Classification: Essentiality</a:t>
            </a:r>
          </a:p>
        </p:txBody>
      </p:sp>
      <p:sp>
        <p:nvSpPr>
          <p:cNvPr id="3" name="Content Placeholder 2"/>
          <p:cNvSpPr>
            <a:spLocks noGrp="1"/>
          </p:cNvSpPr>
          <p:nvPr>
            <p:ph idx="1"/>
          </p:nvPr>
        </p:nvSpPr>
        <p:spPr>
          <a:xfrm>
            <a:off x="457200" y="1417638"/>
            <a:ext cx="8229600" cy="4985137"/>
          </a:xfrm>
        </p:spPr>
        <p:txBody>
          <a:bodyPr>
            <a:normAutofit fontScale="92500" lnSpcReduction="20000"/>
          </a:bodyPr>
          <a:lstStyle/>
          <a:p>
            <a:r>
              <a:rPr lang="en-US" dirty="0" smtClean="0"/>
              <a:t>Phenylalanine </a:t>
            </a:r>
            <a:r>
              <a:rPr lang="en-US" dirty="0"/>
              <a:t>(essential) </a:t>
            </a:r>
            <a:r>
              <a:rPr lang="en-US" dirty="0">
                <a:sym typeface="Wingdings"/>
              </a:rPr>
              <a:t> Tyrosine (nonessential)</a:t>
            </a:r>
            <a:endParaRPr lang="en-US" dirty="0"/>
          </a:p>
          <a:p>
            <a:pPr lvl="1"/>
            <a:r>
              <a:rPr lang="en-US" dirty="0"/>
              <a:t>Phenylketonuria (PKU) – genetic disorder of </a:t>
            </a:r>
            <a:r>
              <a:rPr lang="en-US" dirty="0" smtClean="0"/>
              <a:t>enzyme </a:t>
            </a:r>
            <a:r>
              <a:rPr lang="en-US" u="sng" dirty="0" smtClean="0">
                <a:solidFill>
                  <a:srgbClr val="FF0000"/>
                </a:solidFill>
              </a:rPr>
              <a:t>phenylalanine</a:t>
            </a:r>
            <a:r>
              <a:rPr lang="en-US" dirty="0" smtClean="0"/>
              <a:t> </a:t>
            </a:r>
            <a:r>
              <a:rPr lang="en-US" u="sng" dirty="0" smtClean="0">
                <a:solidFill>
                  <a:srgbClr val="FF0000"/>
                </a:solidFill>
              </a:rPr>
              <a:t>hydroxylase </a:t>
            </a:r>
            <a:r>
              <a:rPr lang="en-US" dirty="0" smtClean="0"/>
              <a:t>(1/12,000 individuals)</a:t>
            </a:r>
            <a:endParaRPr lang="en-US" dirty="0"/>
          </a:p>
          <a:p>
            <a:pPr lvl="1"/>
            <a:r>
              <a:rPr lang="en-US" dirty="0"/>
              <a:t>Inability to convert phenylalanine to </a:t>
            </a:r>
            <a:r>
              <a:rPr lang="en-US" dirty="0" smtClean="0"/>
              <a:t>tyrosine</a:t>
            </a:r>
          </a:p>
          <a:p>
            <a:pPr lvl="2"/>
            <a:r>
              <a:rPr lang="en-US" dirty="0" smtClean="0"/>
              <a:t>Phenylalanine builds up</a:t>
            </a:r>
          </a:p>
          <a:p>
            <a:pPr lvl="2"/>
            <a:r>
              <a:rPr lang="en-US" dirty="0" smtClean="0"/>
              <a:t>Tyrosine is deficient</a:t>
            </a:r>
          </a:p>
          <a:p>
            <a:pPr lvl="1"/>
            <a:r>
              <a:rPr lang="en-US" dirty="0" smtClean="0"/>
              <a:t>Adverse outcomes: seizures, hyperactivity, mental retardation, death</a:t>
            </a:r>
            <a:endParaRPr lang="en-US" dirty="0"/>
          </a:p>
          <a:p>
            <a:pPr lvl="1"/>
            <a:r>
              <a:rPr lang="en-US" dirty="0" smtClean="0"/>
              <a:t>Treatable</a:t>
            </a:r>
          </a:p>
          <a:p>
            <a:pPr lvl="2"/>
            <a:r>
              <a:rPr lang="en-US" dirty="0" smtClean="0"/>
              <a:t>Diet low in phenylalanine and high in tyrosine</a:t>
            </a:r>
          </a:p>
          <a:p>
            <a:pPr lvl="2"/>
            <a:r>
              <a:rPr lang="en-US" dirty="0" smtClean="0"/>
              <a:t>Tyrosine supplements (“protein substitute”)</a:t>
            </a:r>
          </a:p>
          <a:p>
            <a:pPr lvl="1"/>
            <a:r>
              <a:rPr lang="en-US" dirty="0" smtClean="0"/>
              <a:t>Newborns are screened for PKU in all 50 states</a:t>
            </a:r>
            <a:endParaRPr lang="en-US" dirty="0"/>
          </a:p>
        </p:txBody>
      </p:sp>
    </p:spTree>
    <p:extLst>
      <p:ext uri="{BB962C8B-B14F-4D97-AF65-F5344CB8AC3E}">
        <p14:creationId xmlns:p14="http://schemas.microsoft.com/office/powerpoint/2010/main" val="28448889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Classification of Amino Acids by Metabolism</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17132"/>
            <a:ext cx="4513456" cy="5240867"/>
          </a:xfrm>
          <a:prstGeom prst="rect">
            <a:avLst/>
          </a:prstGeom>
        </p:spPr>
      </p:pic>
      <p:sp>
        <p:nvSpPr>
          <p:cNvPr id="5" name="TextBox 4"/>
          <p:cNvSpPr txBox="1"/>
          <p:nvPr/>
        </p:nvSpPr>
        <p:spPr>
          <a:xfrm>
            <a:off x="5301826" y="2091267"/>
            <a:ext cx="3310467" cy="3139321"/>
          </a:xfrm>
          <a:prstGeom prst="rect">
            <a:avLst/>
          </a:prstGeom>
          <a:noFill/>
        </p:spPr>
        <p:txBody>
          <a:bodyPr wrap="square" rtlCol="0">
            <a:spAutoFit/>
          </a:bodyPr>
          <a:lstStyle/>
          <a:p>
            <a:r>
              <a:rPr lang="en-US" dirty="0" smtClean="0"/>
              <a:t>Synthesis of glucose, lipids or generation of ATP</a:t>
            </a:r>
          </a:p>
          <a:p>
            <a:endParaRPr lang="en-US" dirty="0"/>
          </a:p>
          <a:p>
            <a:endParaRPr lang="en-US" dirty="0"/>
          </a:p>
          <a:p>
            <a:r>
              <a:rPr lang="en-US" dirty="0" smtClean="0"/>
              <a:t>What can alanine become? If so under what conditions?</a:t>
            </a:r>
          </a:p>
          <a:p>
            <a:endParaRPr lang="en-US" dirty="0"/>
          </a:p>
          <a:p>
            <a:endParaRPr lang="en-US" dirty="0" smtClean="0"/>
          </a:p>
          <a:p>
            <a:r>
              <a:rPr lang="en-US" dirty="0" smtClean="0"/>
              <a:t>What </a:t>
            </a:r>
            <a:r>
              <a:rPr lang="en-US" smtClean="0"/>
              <a:t>can leucine become?  </a:t>
            </a:r>
            <a:r>
              <a:rPr lang="en-US" dirty="0"/>
              <a:t>If so </a:t>
            </a:r>
            <a:r>
              <a:rPr lang="en-US" dirty="0" smtClean="0"/>
              <a:t>under what conditions?</a:t>
            </a:r>
            <a:endParaRPr lang="en-US" dirty="0"/>
          </a:p>
          <a:p>
            <a:endParaRPr lang="en-US" dirty="0"/>
          </a:p>
        </p:txBody>
      </p:sp>
    </p:spTree>
    <p:extLst>
      <p:ext uri="{BB962C8B-B14F-4D97-AF65-F5344CB8AC3E}">
        <p14:creationId xmlns:p14="http://schemas.microsoft.com/office/powerpoint/2010/main" val="122090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65" y="274638"/>
            <a:ext cx="9236765" cy="1143000"/>
          </a:xfrm>
        </p:spPr>
        <p:txBody>
          <a:bodyPr>
            <a:normAutofit fontScale="90000"/>
          </a:bodyPr>
          <a:lstStyle/>
          <a:p>
            <a:r>
              <a:rPr lang="en-US" dirty="0" err="1" smtClean="0"/>
              <a:t>Glucogenic</a:t>
            </a:r>
            <a:r>
              <a:rPr lang="en-US" dirty="0" smtClean="0"/>
              <a:t> Amino Acid </a:t>
            </a:r>
            <a:r>
              <a:rPr lang="mr-IN" dirty="0" smtClean="0"/>
              <a:t>–</a:t>
            </a:r>
            <a:r>
              <a:rPr lang="en-US" dirty="0" smtClean="0"/>
              <a:t> Worked Example</a:t>
            </a:r>
            <a:endParaRPr lang="en-US" dirty="0"/>
          </a:p>
        </p:txBody>
      </p:sp>
      <p:sp>
        <p:nvSpPr>
          <p:cNvPr id="3" name="Content Placeholder 2"/>
          <p:cNvSpPr>
            <a:spLocks noGrp="1"/>
          </p:cNvSpPr>
          <p:nvPr>
            <p:ph sz="half" idx="1"/>
          </p:nvPr>
        </p:nvSpPr>
        <p:spPr/>
        <p:txBody>
          <a:bodyPr>
            <a:normAutofit fontScale="70000" lnSpcReduction="20000"/>
          </a:bodyPr>
          <a:lstStyle/>
          <a:p>
            <a:r>
              <a:rPr lang="en-US" dirty="0" smtClean="0"/>
              <a:t>Under what conditions would Alanine become glucose</a:t>
            </a:r>
          </a:p>
          <a:p>
            <a:r>
              <a:rPr lang="en-US" dirty="0" smtClean="0"/>
              <a:t>Steps</a:t>
            </a:r>
          </a:p>
          <a:p>
            <a:pPr lvl="1"/>
            <a:r>
              <a:rPr lang="en-US" dirty="0" smtClean="0"/>
              <a:t>To form Pyruvate </a:t>
            </a:r>
          </a:p>
          <a:p>
            <a:pPr lvl="2"/>
            <a:r>
              <a:rPr lang="en-US" dirty="0" smtClean="0"/>
              <a:t>ALT towards Pyruvate  (High Alanine, </a:t>
            </a:r>
            <a:r>
              <a:rPr lang="en-US" dirty="0" err="1" smtClean="0"/>
              <a:t>aKG</a:t>
            </a:r>
            <a:r>
              <a:rPr lang="en-US" dirty="0" smtClean="0"/>
              <a:t>, low Pyruvate, Glutamate)</a:t>
            </a:r>
          </a:p>
          <a:p>
            <a:pPr lvl="1"/>
            <a:r>
              <a:rPr lang="en-US" dirty="0" smtClean="0"/>
              <a:t>To form OAA </a:t>
            </a:r>
          </a:p>
          <a:p>
            <a:pPr lvl="2"/>
            <a:r>
              <a:rPr lang="en-US" dirty="0" smtClean="0"/>
              <a:t>High Pyruvate Carboxylase (High Acetyl-CoA)</a:t>
            </a:r>
          </a:p>
          <a:p>
            <a:pPr lvl="2"/>
            <a:r>
              <a:rPr lang="en-US" dirty="0" smtClean="0"/>
              <a:t>low Pyruvate Dehydrogenase (High ATP, NADH, low Ca)</a:t>
            </a:r>
          </a:p>
          <a:p>
            <a:pPr lvl="1"/>
            <a:r>
              <a:rPr lang="en-US" dirty="0" smtClean="0"/>
              <a:t>To form Glucose</a:t>
            </a:r>
          </a:p>
          <a:p>
            <a:pPr lvl="2"/>
            <a:r>
              <a:rPr lang="en-US" dirty="0" smtClean="0"/>
              <a:t>Low Pyruvate Kinase (high Alanine, high ATP, high glucagon)</a:t>
            </a:r>
          </a:p>
          <a:p>
            <a:pPr lvl="2"/>
            <a:r>
              <a:rPr lang="en-US" dirty="0" smtClean="0"/>
              <a:t>Low Phosphofructokinase (low F26bp, high Citrate, high ATP, high glucagon)</a:t>
            </a:r>
          </a:p>
          <a:p>
            <a:pPr lvl="2"/>
            <a:r>
              <a:rPr lang="en-US" dirty="0" smtClean="0"/>
              <a:t>High Fructose-1,6-bisphosphatase (</a:t>
            </a:r>
            <a:r>
              <a:rPr lang="en-US" dirty="0"/>
              <a:t>low F26bp, </a:t>
            </a:r>
            <a:r>
              <a:rPr lang="en-US" dirty="0" smtClean="0"/>
              <a:t>high ATP, high glucagon)</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smtClean="0"/>
              <a:t>Summary</a:t>
            </a:r>
          </a:p>
          <a:p>
            <a:pPr lvl="1"/>
            <a:r>
              <a:rPr lang="en-US" dirty="0" smtClean="0"/>
              <a:t>High Amino Acids</a:t>
            </a:r>
          </a:p>
          <a:p>
            <a:pPr lvl="2"/>
            <a:r>
              <a:rPr lang="en-US" dirty="0" smtClean="0"/>
              <a:t>Alanine</a:t>
            </a:r>
          </a:p>
          <a:p>
            <a:pPr lvl="2"/>
            <a:r>
              <a:rPr lang="en-US" dirty="0" smtClean="0"/>
              <a:t>Glutamate</a:t>
            </a:r>
          </a:p>
          <a:p>
            <a:pPr lvl="1"/>
            <a:r>
              <a:rPr lang="en-US" dirty="0"/>
              <a:t>Low Pyruvate from </a:t>
            </a:r>
            <a:r>
              <a:rPr lang="en-US" dirty="0" smtClean="0"/>
              <a:t>Glucose</a:t>
            </a:r>
          </a:p>
          <a:p>
            <a:pPr lvl="1"/>
            <a:r>
              <a:rPr lang="en-US" dirty="0" smtClean="0"/>
              <a:t>High Energy</a:t>
            </a:r>
          </a:p>
          <a:p>
            <a:pPr lvl="2"/>
            <a:r>
              <a:rPr lang="en-US" dirty="0" smtClean="0"/>
              <a:t>Acetyl-CoA/Citrate</a:t>
            </a:r>
          </a:p>
          <a:p>
            <a:pPr lvl="2"/>
            <a:r>
              <a:rPr lang="en-US" dirty="0" smtClean="0"/>
              <a:t>ATP</a:t>
            </a:r>
          </a:p>
          <a:p>
            <a:pPr lvl="2"/>
            <a:r>
              <a:rPr lang="en-US" dirty="0" smtClean="0"/>
              <a:t>NADH</a:t>
            </a:r>
          </a:p>
          <a:p>
            <a:pPr lvl="1"/>
            <a:r>
              <a:rPr lang="en-US" dirty="0" smtClean="0"/>
              <a:t>Glucagon</a:t>
            </a:r>
          </a:p>
          <a:p>
            <a:pPr lvl="1"/>
            <a:endParaRPr lang="en-US" dirty="0"/>
          </a:p>
          <a:p>
            <a:endParaRPr lang="en-US" dirty="0" smtClean="0"/>
          </a:p>
          <a:p>
            <a:pPr lvl="1"/>
            <a:endParaRPr lang="en-US" dirty="0" smtClean="0"/>
          </a:p>
        </p:txBody>
      </p:sp>
    </p:spTree>
    <p:extLst>
      <p:ext uri="{BB962C8B-B14F-4D97-AF65-F5344CB8AC3E}">
        <p14:creationId xmlns:p14="http://schemas.microsoft.com/office/powerpoint/2010/main" val="12910521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linds(horizont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linds(horizontal)">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4"/>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Ketogenic Amino Acids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901" y="1586434"/>
            <a:ext cx="3728609" cy="4762500"/>
          </a:xfrm>
          <a:prstGeom prst="rect">
            <a:avLst/>
          </a:prstGeom>
        </p:spPr>
      </p:pic>
      <p:sp>
        <p:nvSpPr>
          <p:cNvPr id="6" name="TextBox 5"/>
          <p:cNvSpPr txBox="1"/>
          <p:nvPr/>
        </p:nvSpPr>
        <p:spPr>
          <a:xfrm flipH="1">
            <a:off x="5551714" y="2253661"/>
            <a:ext cx="3135086" cy="2123658"/>
          </a:xfrm>
          <a:prstGeom prst="rect">
            <a:avLst/>
          </a:prstGeom>
          <a:noFill/>
        </p:spPr>
        <p:txBody>
          <a:bodyPr wrap="square" rtlCol="0">
            <a:spAutoFit/>
          </a:bodyPr>
          <a:lstStyle/>
          <a:p>
            <a:r>
              <a:rPr lang="en-US" sz="2400" b="1" dirty="0" smtClean="0"/>
              <a:t>Mnemonic:</a:t>
            </a:r>
          </a:p>
          <a:p>
            <a:r>
              <a:rPr lang="en-US" dirty="0" smtClean="0"/>
              <a:t>F - Phenylalanine</a:t>
            </a:r>
          </a:p>
          <a:p>
            <a:r>
              <a:rPr lang="en-US" dirty="0" smtClean="0">
                <a:solidFill>
                  <a:srgbClr val="00B050"/>
                </a:solidFill>
              </a:rPr>
              <a:t>L - Leucine</a:t>
            </a:r>
          </a:p>
          <a:p>
            <a:r>
              <a:rPr lang="en-US" dirty="0" smtClean="0">
                <a:solidFill>
                  <a:srgbClr val="00B050"/>
                </a:solidFill>
              </a:rPr>
              <a:t>L - Lysine</a:t>
            </a:r>
            <a:endParaRPr lang="en-US" dirty="0">
              <a:solidFill>
                <a:srgbClr val="00B050"/>
              </a:solidFill>
            </a:endParaRPr>
          </a:p>
          <a:p>
            <a:r>
              <a:rPr lang="en-US" dirty="0" smtClean="0"/>
              <a:t>I - Isoleucine</a:t>
            </a:r>
            <a:br>
              <a:rPr lang="en-US" dirty="0" smtClean="0"/>
            </a:br>
            <a:r>
              <a:rPr lang="en-US" dirty="0" smtClean="0"/>
              <a:t>T - Threonine</a:t>
            </a:r>
          </a:p>
          <a:p>
            <a:r>
              <a:rPr lang="en-US" dirty="0" smtClean="0"/>
              <a:t>T - Tryptophan</a:t>
            </a:r>
            <a:endParaRPr lang="en-US" dirty="0"/>
          </a:p>
        </p:txBody>
      </p:sp>
    </p:spTree>
    <p:extLst>
      <p:ext uri="{BB962C8B-B14F-4D97-AF65-F5344CB8AC3E}">
        <p14:creationId xmlns:p14="http://schemas.microsoft.com/office/powerpoint/2010/main" val="136123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Protein Structure and Properties Learning 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Apply </a:t>
            </a:r>
            <a:r>
              <a:rPr lang="en-US" dirty="0"/>
              <a:t>your knowledge of amino acid biochemistry to explain why proteins are essential </a:t>
            </a:r>
            <a:r>
              <a:rPr lang="en-US" dirty="0" smtClean="0"/>
              <a:t>macronutrients</a:t>
            </a:r>
          </a:p>
          <a:p>
            <a:r>
              <a:rPr lang="en-US" dirty="0" smtClean="0"/>
              <a:t>Understand </a:t>
            </a:r>
            <a:r>
              <a:rPr lang="en-US" dirty="0"/>
              <a:t>the basic structure of </a:t>
            </a:r>
            <a:r>
              <a:rPr lang="en-US" dirty="0" smtClean="0"/>
              <a:t>protein</a:t>
            </a:r>
          </a:p>
          <a:p>
            <a:r>
              <a:rPr lang="en-US" dirty="0" smtClean="0"/>
              <a:t>Identify </a:t>
            </a:r>
            <a:r>
              <a:rPr lang="en-US" dirty="0"/>
              <a:t>the property that makes an amino acid different from </a:t>
            </a:r>
            <a:r>
              <a:rPr lang="en-US" dirty="0" smtClean="0"/>
              <a:t>another</a:t>
            </a:r>
          </a:p>
          <a:p>
            <a:r>
              <a:rPr lang="en-US" dirty="0" smtClean="0"/>
              <a:t>Describe </a:t>
            </a:r>
            <a:r>
              <a:rPr lang="en-US" dirty="0"/>
              <a:t>different functional roles of </a:t>
            </a:r>
            <a:r>
              <a:rPr lang="en-US" dirty="0" smtClean="0"/>
              <a:t>protein</a:t>
            </a:r>
          </a:p>
          <a:p>
            <a:r>
              <a:rPr lang="en-US" dirty="0" smtClean="0"/>
              <a:t>Identify </a:t>
            </a:r>
            <a:r>
              <a:rPr lang="en-US" dirty="0"/>
              <a:t>the major proteins present in </a:t>
            </a:r>
            <a:r>
              <a:rPr lang="en-US" dirty="0" smtClean="0"/>
              <a:t>food</a:t>
            </a:r>
          </a:p>
          <a:p>
            <a:r>
              <a:rPr lang="en-US" dirty="0" smtClean="0"/>
              <a:t>Differentiate </a:t>
            </a:r>
            <a:r>
              <a:rPr lang="en-US" dirty="0"/>
              <a:t>between the different classifications of amino </a:t>
            </a:r>
            <a:r>
              <a:rPr lang="en-US" dirty="0" smtClean="0"/>
              <a:t>acids</a:t>
            </a:r>
          </a:p>
          <a:p>
            <a:r>
              <a:rPr lang="en-US" dirty="0" smtClean="0"/>
              <a:t>Understand </a:t>
            </a:r>
            <a:r>
              <a:rPr lang="en-US" dirty="0"/>
              <a:t>how nonessential amino acids can become essential </a:t>
            </a:r>
          </a:p>
          <a:p>
            <a:r>
              <a:rPr lang="en-US" dirty="0" smtClean="0"/>
              <a:t>Explain </a:t>
            </a:r>
            <a:r>
              <a:rPr lang="en-US" dirty="0"/>
              <a:t>the nutritional requirements of collagen synthesis</a:t>
            </a:r>
            <a:endParaRPr lang="en-US" dirty="0"/>
          </a:p>
        </p:txBody>
      </p:sp>
    </p:spTree>
    <p:extLst>
      <p:ext uri="{BB962C8B-B14F-4D97-AF65-F5344CB8AC3E}">
        <p14:creationId xmlns:p14="http://schemas.microsoft.com/office/powerpoint/2010/main" val="9338885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Question 3</a:t>
            </a:r>
            <a:endParaRPr lang="en-US" dirty="0"/>
          </a:p>
        </p:txBody>
      </p:sp>
      <p:sp>
        <p:nvSpPr>
          <p:cNvPr id="3" name="Content Placeholder 2"/>
          <p:cNvSpPr>
            <a:spLocks noGrp="1"/>
          </p:cNvSpPr>
          <p:nvPr>
            <p:ph idx="1"/>
          </p:nvPr>
        </p:nvSpPr>
        <p:spPr/>
        <p:txBody>
          <a:bodyPr/>
          <a:lstStyle/>
          <a:p>
            <a:pPr marL="0" indent="0">
              <a:buNone/>
            </a:pPr>
            <a:r>
              <a:rPr lang="en-US" dirty="0" smtClean="0"/>
              <a:t>Tyrosine is synthesized from the essential amino acid phenylalanine.  That makes it a</a:t>
            </a:r>
            <a:r>
              <a:rPr lang="mr-IN" dirty="0" smtClean="0"/>
              <a:t>…</a:t>
            </a:r>
            <a:endParaRPr lang="en-US" dirty="0" smtClean="0"/>
          </a:p>
          <a:p>
            <a:pPr marL="514350" indent="-514350">
              <a:buFont typeface="+mj-lt"/>
              <a:buAutoNum type="alphaUcPeriod"/>
            </a:pPr>
            <a:r>
              <a:rPr lang="en-US" dirty="0" smtClean="0"/>
              <a:t>Essential Amino Acid</a:t>
            </a:r>
          </a:p>
          <a:p>
            <a:pPr marL="514350" indent="-514350">
              <a:buFont typeface="+mj-lt"/>
              <a:buAutoNum type="alphaUcPeriod"/>
            </a:pPr>
            <a:r>
              <a:rPr lang="en-US" dirty="0" smtClean="0"/>
              <a:t>Conditionally Essential Amino Acid</a:t>
            </a:r>
          </a:p>
          <a:p>
            <a:pPr marL="514350" indent="-514350">
              <a:buFont typeface="+mj-lt"/>
              <a:buAutoNum type="alphaUcPeriod"/>
            </a:pPr>
            <a:r>
              <a:rPr lang="en-US" dirty="0" smtClean="0"/>
              <a:t>Non-Essential Amino Acid</a:t>
            </a:r>
          </a:p>
        </p:txBody>
      </p:sp>
    </p:spTree>
    <p:extLst>
      <p:ext uri="{BB962C8B-B14F-4D97-AF65-F5344CB8AC3E}">
        <p14:creationId xmlns:p14="http://schemas.microsoft.com/office/powerpoint/2010/main" val="13727357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Protein Macronutrient Unit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78813902"/>
              </p:ext>
            </p:extLst>
          </p:nvPr>
        </p:nvGraphicFramePr>
        <p:xfrm>
          <a:off x="457200" y="1600200"/>
          <a:ext cx="8229600" cy="3235960"/>
        </p:xfrm>
        <a:graphic>
          <a:graphicData uri="http://schemas.openxmlformats.org/drawingml/2006/table">
            <a:tbl>
              <a:tblPr firstRow="1" bandRow="1">
                <a:tableStyleId>{F5AB1C69-6EDB-4FF4-983F-18BD219EF322}</a:tableStyleId>
              </a:tblPr>
              <a:tblGrid>
                <a:gridCol w="2743200"/>
                <a:gridCol w="2743200"/>
                <a:gridCol w="2743200"/>
              </a:tblGrid>
              <a:tr h="370840">
                <a:tc>
                  <a:txBody>
                    <a:bodyPr/>
                    <a:lstStyle/>
                    <a:p>
                      <a:r>
                        <a:rPr lang="en-US" dirty="0" smtClean="0"/>
                        <a:t>Date</a:t>
                      </a:r>
                      <a:endParaRPr lang="en-US" dirty="0"/>
                    </a:p>
                  </a:txBody>
                  <a:tcPr/>
                </a:tc>
                <a:tc>
                  <a:txBody>
                    <a:bodyPr/>
                    <a:lstStyle/>
                    <a:p>
                      <a:r>
                        <a:rPr lang="en-US" dirty="0" smtClean="0"/>
                        <a:t>Topic</a:t>
                      </a:r>
                      <a:endParaRPr lang="en-US" dirty="0"/>
                    </a:p>
                  </a:txBody>
                  <a:tcPr/>
                </a:tc>
                <a:tc>
                  <a:txBody>
                    <a:bodyPr/>
                    <a:lstStyle/>
                    <a:p>
                      <a:r>
                        <a:rPr lang="en-US" dirty="0" smtClean="0"/>
                        <a:t>Instructor</a:t>
                      </a:r>
                      <a:endParaRPr lang="en-US" dirty="0"/>
                    </a:p>
                  </a:txBody>
                  <a:tcPr/>
                </a:tc>
              </a:tr>
              <a:tr h="370840">
                <a:tc>
                  <a:txBody>
                    <a:bodyPr/>
                    <a:lstStyle/>
                    <a:p>
                      <a:r>
                        <a:rPr lang="en-US" dirty="0" smtClean="0"/>
                        <a:t>Wednesday </a:t>
                      </a:r>
                      <a:r>
                        <a:rPr lang="en-US" dirty="0" smtClean="0"/>
                        <a:t>10/18 </a:t>
                      </a:r>
                      <a:endParaRPr lang="en-US" dirty="0"/>
                    </a:p>
                  </a:txBody>
                  <a:tcPr/>
                </a:tc>
                <a:tc>
                  <a:txBody>
                    <a:bodyPr/>
                    <a:lstStyle/>
                    <a:p>
                      <a:r>
                        <a:rPr lang="en-US" dirty="0" smtClean="0"/>
                        <a:t>Introduction to Proteins</a:t>
                      </a:r>
                      <a:endParaRPr lang="en-US" dirty="0"/>
                    </a:p>
                  </a:txBody>
                  <a:tcPr/>
                </a:tc>
                <a:tc>
                  <a:txBody>
                    <a:bodyPr/>
                    <a:lstStyle/>
                    <a:p>
                      <a:r>
                        <a:rPr lang="en-US" dirty="0" smtClean="0"/>
                        <a:t>Bridges</a:t>
                      </a:r>
                      <a:endParaRPr lang="en-US" dirty="0"/>
                    </a:p>
                  </a:txBody>
                  <a:tcPr/>
                </a:tc>
              </a:tr>
              <a:tr h="370840">
                <a:tc>
                  <a:txBody>
                    <a:bodyPr/>
                    <a:lstStyle/>
                    <a:p>
                      <a:r>
                        <a:rPr lang="en-US" dirty="0" smtClean="0"/>
                        <a:t>Monday </a:t>
                      </a:r>
                      <a:r>
                        <a:rPr lang="en-US" dirty="0" smtClean="0"/>
                        <a:t>10/23</a:t>
                      </a:r>
                      <a:endParaRPr lang="en-US" dirty="0"/>
                    </a:p>
                  </a:txBody>
                  <a:tcPr/>
                </a:tc>
                <a:tc>
                  <a:txBody>
                    <a:bodyPr/>
                    <a:lstStyle/>
                    <a:p>
                      <a:r>
                        <a:rPr lang="en-US" dirty="0" smtClean="0"/>
                        <a:t>Digestion and Transport</a:t>
                      </a:r>
                      <a:endParaRPr lang="en-US" dirty="0"/>
                    </a:p>
                  </a:txBody>
                  <a:tcPr/>
                </a:tc>
                <a:tc>
                  <a:txBody>
                    <a:bodyPr/>
                    <a:lstStyle/>
                    <a:p>
                      <a:r>
                        <a:rPr lang="en-US" dirty="0" err="1" smtClean="0"/>
                        <a:t>LaBarre</a:t>
                      </a:r>
                      <a:endParaRPr lang="en-US" dirty="0"/>
                    </a:p>
                  </a:txBody>
                  <a:tcPr/>
                </a:tc>
              </a:tr>
              <a:tr h="370840">
                <a:tc>
                  <a:txBody>
                    <a:bodyPr/>
                    <a:lstStyle/>
                    <a:p>
                      <a:r>
                        <a:rPr lang="en-US" dirty="0" smtClean="0"/>
                        <a:t>Wednesday</a:t>
                      </a:r>
                      <a:r>
                        <a:rPr lang="en-US" baseline="0" dirty="0" smtClean="0"/>
                        <a:t> </a:t>
                      </a:r>
                      <a:r>
                        <a:rPr lang="en-US" baseline="0" dirty="0" smtClean="0"/>
                        <a:t>10/25</a:t>
                      </a:r>
                      <a:endParaRPr lang="en-US" dirty="0"/>
                    </a:p>
                  </a:txBody>
                  <a:tcPr/>
                </a:tc>
                <a:tc>
                  <a:txBody>
                    <a:bodyPr/>
                    <a:lstStyle/>
                    <a:p>
                      <a:r>
                        <a:rPr lang="en-US" dirty="0" smtClean="0"/>
                        <a:t>Protein and AA Synthesis</a:t>
                      </a:r>
                      <a:endParaRPr lang="en-US" dirty="0"/>
                    </a:p>
                  </a:txBody>
                  <a:tcPr/>
                </a:tc>
                <a:tc>
                  <a:txBody>
                    <a:bodyPr/>
                    <a:lstStyle/>
                    <a:p>
                      <a:r>
                        <a:rPr lang="en-US" dirty="0" smtClean="0"/>
                        <a:t>Bridges</a:t>
                      </a:r>
                      <a:endParaRPr lang="en-US" dirty="0"/>
                    </a:p>
                  </a:txBody>
                  <a:tcPr/>
                </a:tc>
              </a:tr>
              <a:tr h="370840">
                <a:tc>
                  <a:txBody>
                    <a:bodyPr/>
                    <a:lstStyle/>
                    <a:p>
                      <a:r>
                        <a:rPr lang="en-US" dirty="0" smtClean="0"/>
                        <a:t>Monday </a:t>
                      </a:r>
                      <a:r>
                        <a:rPr lang="en-US" dirty="0" smtClean="0"/>
                        <a:t>10/30</a:t>
                      </a:r>
                      <a:endParaRPr lang="en-US" dirty="0"/>
                    </a:p>
                  </a:txBody>
                  <a:tcPr/>
                </a:tc>
                <a:tc>
                  <a:txBody>
                    <a:bodyPr/>
                    <a:lstStyle/>
                    <a:p>
                      <a:r>
                        <a:rPr lang="en-US" dirty="0" smtClean="0"/>
                        <a:t>Amino Acid Degradation</a:t>
                      </a:r>
                      <a:endParaRPr lang="en-US" dirty="0"/>
                    </a:p>
                  </a:txBody>
                  <a:tcPr/>
                </a:tc>
                <a:tc>
                  <a:txBody>
                    <a:bodyPr/>
                    <a:lstStyle/>
                    <a:p>
                      <a:r>
                        <a:rPr lang="en-US" dirty="0" smtClean="0"/>
                        <a:t>Bridges</a:t>
                      </a:r>
                      <a:endParaRPr lang="en-US" dirty="0"/>
                    </a:p>
                  </a:txBody>
                  <a:tcPr/>
                </a:tc>
              </a:tr>
              <a:tr h="370840">
                <a:tc>
                  <a:txBody>
                    <a:bodyPr/>
                    <a:lstStyle/>
                    <a:p>
                      <a:r>
                        <a:rPr lang="en-US" dirty="0" smtClean="0"/>
                        <a:t>Wednesday </a:t>
                      </a:r>
                      <a:r>
                        <a:rPr lang="en-US" dirty="0" smtClean="0"/>
                        <a:t>11/1</a:t>
                      </a:r>
                      <a:endParaRPr lang="en-US" dirty="0"/>
                    </a:p>
                  </a:txBody>
                  <a:tcPr/>
                </a:tc>
                <a:tc>
                  <a:txBody>
                    <a:bodyPr/>
                    <a:lstStyle/>
                    <a:p>
                      <a:r>
                        <a:rPr lang="en-US" dirty="0" smtClean="0"/>
                        <a:t>Synthesis of Non-Protein</a:t>
                      </a:r>
                      <a:r>
                        <a:rPr lang="en-US" baseline="0" dirty="0" smtClean="0"/>
                        <a:t> Compounds from AA</a:t>
                      </a:r>
                      <a:endParaRPr lang="en-US" dirty="0"/>
                    </a:p>
                  </a:txBody>
                  <a:tcPr/>
                </a:tc>
                <a:tc>
                  <a:txBody>
                    <a:bodyPr/>
                    <a:lstStyle/>
                    <a:p>
                      <a:r>
                        <a:rPr lang="en-US" dirty="0" smtClean="0"/>
                        <a:t>Anderson</a:t>
                      </a:r>
                      <a:endParaRPr lang="en-US" dirty="0"/>
                    </a:p>
                  </a:txBody>
                  <a:tcPr/>
                </a:tc>
              </a:tr>
              <a:tr h="370840">
                <a:tc>
                  <a:txBody>
                    <a:bodyPr/>
                    <a:lstStyle/>
                    <a:p>
                      <a:r>
                        <a:rPr lang="en-US" dirty="0" smtClean="0"/>
                        <a:t>Monday </a:t>
                      </a:r>
                      <a:r>
                        <a:rPr lang="en-US" dirty="0" smtClean="0"/>
                        <a:t>1/6</a:t>
                      </a:r>
                      <a:endParaRPr lang="en-US" dirty="0"/>
                    </a:p>
                  </a:txBody>
                  <a:tcPr/>
                </a:tc>
                <a:tc>
                  <a:txBody>
                    <a:bodyPr/>
                    <a:lstStyle/>
                    <a:p>
                      <a:r>
                        <a:rPr lang="en-US" dirty="0" smtClean="0"/>
                        <a:t>In Clas</a:t>
                      </a:r>
                      <a:r>
                        <a:rPr lang="en-US" baseline="0" dirty="0" smtClean="0"/>
                        <a:t>s Review</a:t>
                      </a:r>
                      <a:endParaRPr lang="en-US" dirty="0"/>
                    </a:p>
                  </a:txBody>
                  <a:tcPr/>
                </a:tc>
                <a:tc>
                  <a:txBody>
                    <a:bodyPr/>
                    <a:lstStyle/>
                    <a:p>
                      <a:r>
                        <a:rPr lang="en-US" dirty="0" err="1" smtClean="0"/>
                        <a:t>Hisamatsu</a:t>
                      </a:r>
                      <a:endParaRPr lang="en-US" dirty="0"/>
                    </a:p>
                  </a:txBody>
                  <a:tcPr/>
                </a:tc>
              </a:tr>
              <a:tr h="370840">
                <a:tc>
                  <a:txBody>
                    <a:bodyPr/>
                    <a:lstStyle/>
                    <a:p>
                      <a:r>
                        <a:rPr lang="en-US" dirty="0" smtClean="0"/>
                        <a:t>Wednesday </a:t>
                      </a:r>
                      <a:r>
                        <a:rPr lang="en-US" dirty="0" smtClean="0"/>
                        <a:t>1/8</a:t>
                      </a:r>
                      <a:endParaRPr lang="en-US" dirty="0"/>
                    </a:p>
                  </a:txBody>
                  <a:tcPr/>
                </a:tc>
                <a:tc>
                  <a:txBody>
                    <a:bodyPr/>
                    <a:lstStyle/>
                    <a:p>
                      <a:r>
                        <a:rPr lang="en-US" dirty="0" smtClean="0"/>
                        <a:t>Protein Exam</a:t>
                      </a:r>
                      <a:endParaRPr lang="en-US" dirty="0">
                        <a:solidFill>
                          <a:srgbClr val="FF0000"/>
                        </a:solidFill>
                      </a:endParaRPr>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4580842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Protein Structure and Properties Learning 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Apply </a:t>
            </a:r>
            <a:r>
              <a:rPr lang="en-US" dirty="0"/>
              <a:t>your knowledge of amino acid biochemistry to explain why proteins are essential </a:t>
            </a:r>
            <a:r>
              <a:rPr lang="en-US" dirty="0" smtClean="0"/>
              <a:t>macronutrients</a:t>
            </a:r>
          </a:p>
          <a:p>
            <a:r>
              <a:rPr lang="en-US" dirty="0" smtClean="0"/>
              <a:t>Understand </a:t>
            </a:r>
            <a:r>
              <a:rPr lang="en-US" dirty="0"/>
              <a:t>the basic structure of </a:t>
            </a:r>
            <a:r>
              <a:rPr lang="en-US" dirty="0" smtClean="0"/>
              <a:t>protein</a:t>
            </a:r>
          </a:p>
          <a:p>
            <a:r>
              <a:rPr lang="en-US" dirty="0" smtClean="0"/>
              <a:t>Identify </a:t>
            </a:r>
            <a:r>
              <a:rPr lang="en-US" dirty="0"/>
              <a:t>the property that makes an amino acid different from </a:t>
            </a:r>
            <a:r>
              <a:rPr lang="en-US" dirty="0" smtClean="0"/>
              <a:t>another</a:t>
            </a:r>
          </a:p>
          <a:p>
            <a:r>
              <a:rPr lang="en-US" dirty="0" smtClean="0"/>
              <a:t>Describe </a:t>
            </a:r>
            <a:r>
              <a:rPr lang="en-US" dirty="0"/>
              <a:t>different functional roles of </a:t>
            </a:r>
            <a:r>
              <a:rPr lang="en-US" dirty="0" smtClean="0"/>
              <a:t>protein</a:t>
            </a:r>
          </a:p>
          <a:p>
            <a:r>
              <a:rPr lang="en-US" dirty="0" smtClean="0"/>
              <a:t>Identify </a:t>
            </a:r>
            <a:r>
              <a:rPr lang="en-US" dirty="0"/>
              <a:t>the major proteins present in </a:t>
            </a:r>
            <a:r>
              <a:rPr lang="en-US" dirty="0" smtClean="0"/>
              <a:t>food</a:t>
            </a:r>
          </a:p>
          <a:p>
            <a:r>
              <a:rPr lang="en-US" dirty="0" smtClean="0"/>
              <a:t>Differentiate </a:t>
            </a:r>
            <a:r>
              <a:rPr lang="en-US" dirty="0"/>
              <a:t>between the different classifications of amino </a:t>
            </a:r>
            <a:r>
              <a:rPr lang="en-US" dirty="0" smtClean="0"/>
              <a:t>acids</a:t>
            </a:r>
          </a:p>
          <a:p>
            <a:r>
              <a:rPr lang="en-US" dirty="0" smtClean="0"/>
              <a:t>Understand </a:t>
            </a:r>
            <a:r>
              <a:rPr lang="en-US" dirty="0"/>
              <a:t>how nonessential amino acids can become essential </a:t>
            </a:r>
          </a:p>
          <a:p>
            <a:r>
              <a:rPr lang="en-US" dirty="0" smtClean="0"/>
              <a:t>Explain </a:t>
            </a:r>
            <a:r>
              <a:rPr lang="en-US" dirty="0"/>
              <a:t>the nutritional requirements of collagen synthesis</a:t>
            </a:r>
            <a:endParaRPr lang="en-US" dirty="0"/>
          </a:p>
        </p:txBody>
      </p:sp>
    </p:spTree>
    <p:extLst>
      <p:ext uri="{BB962C8B-B14F-4D97-AF65-F5344CB8AC3E}">
        <p14:creationId xmlns:p14="http://schemas.microsoft.com/office/powerpoint/2010/main" val="24014108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Protein is an Essential Macronutrient</a:t>
            </a:r>
            <a:endParaRPr lang="en-US" dirty="0"/>
          </a:p>
        </p:txBody>
      </p:sp>
      <p:sp>
        <p:nvSpPr>
          <p:cNvPr id="3" name="Content Placeholder 2"/>
          <p:cNvSpPr>
            <a:spLocks noGrp="1"/>
          </p:cNvSpPr>
          <p:nvPr>
            <p:ph idx="1"/>
          </p:nvPr>
        </p:nvSpPr>
        <p:spPr>
          <a:xfrm>
            <a:off x="457199" y="1600200"/>
            <a:ext cx="4067699" cy="4525963"/>
          </a:xfrm>
        </p:spPr>
        <p:txBody>
          <a:bodyPr>
            <a:normAutofit fontScale="85000" lnSpcReduction="10000"/>
          </a:bodyPr>
          <a:lstStyle/>
          <a:p>
            <a:r>
              <a:rPr lang="en-US" dirty="0" smtClean="0"/>
              <a:t>Deficiencies in protein, not calories:  </a:t>
            </a:r>
            <a:r>
              <a:rPr lang="en-US" b="1" u="sng" dirty="0" smtClean="0"/>
              <a:t>kwashiorkor</a:t>
            </a:r>
          </a:p>
          <a:p>
            <a:pPr lvl="1"/>
            <a:r>
              <a:rPr lang="en-US" dirty="0" smtClean="0"/>
              <a:t>Distended abdomen</a:t>
            </a:r>
          </a:p>
          <a:p>
            <a:pPr lvl="1"/>
            <a:r>
              <a:rPr lang="en-US" dirty="0" smtClean="0"/>
              <a:t>Fatty liver</a:t>
            </a:r>
          </a:p>
          <a:p>
            <a:pPr lvl="1"/>
            <a:r>
              <a:rPr lang="en-US" dirty="0" smtClean="0"/>
              <a:t>Hair, teeth loss</a:t>
            </a:r>
          </a:p>
          <a:p>
            <a:pPr lvl="1"/>
            <a:r>
              <a:rPr lang="en-US" dirty="0" smtClean="0"/>
              <a:t>Anorexia</a:t>
            </a:r>
          </a:p>
          <a:p>
            <a:pPr lvl="1"/>
            <a:r>
              <a:rPr lang="en-US" dirty="0" smtClean="0"/>
              <a:t>Physical and Mental Development</a:t>
            </a:r>
          </a:p>
          <a:p>
            <a:r>
              <a:rPr lang="en-US" dirty="0" smtClean="0"/>
              <a:t>Deficiencies in protein and calories: </a:t>
            </a:r>
            <a:r>
              <a:rPr lang="en-US" b="1" u="sng" dirty="0" smtClean="0"/>
              <a:t>marasmus</a:t>
            </a:r>
          </a:p>
        </p:txBody>
      </p:sp>
      <p:pic>
        <p:nvPicPr>
          <p:cNvPr id="4" name="Picture 3"/>
          <p:cNvPicPr>
            <a:picLocks noChangeAspect="1"/>
          </p:cNvPicPr>
          <p:nvPr/>
        </p:nvPicPr>
        <p:blipFill>
          <a:blip r:embed="rId2"/>
          <a:stretch>
            <a:fillRect/>
          </a:stretch>
        </p:blipFill>
        <p:spPr>
          <a:xfrm>
            <a:off x="4524898" y="2543705"/>
            <a:ext cx="4517501" cy="1994429"/>
          </a:xfrm>
          <a:prstGeom prst="rect">
            <a:avLst/>
          </a:prstGeom>
        </p:spPr>
      </p:pic>
    </p:spTree>
    <p:extLst>
      <p:ext uri="{BB962C8B-B14F-4D97-AF65-F5344CB8AC3E}">
        <p14:creationId xmlns:p14="http://schemas.microsoft.com/office/powerpoint/2010/main" val="9835223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Is glucose an essential macronutrient?</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Yes</a:t>
            </a:r>
          </a:p>
          <a:p>
            <a:pPr marL="514350" indent="-514350">
              <a:buFont typeface="+mj-lt"/>
              <a:buAutoNum type="alphaUcPeriod"/>
            </a:pPr>
            <a:r>
              <a:rPr lang="en-US" dirty="0" smtClean="0"/>
              <a:t>No</a:t>
            </a:r>
            <a:endParaRPr lang="en-US" dirty="0"/>
          </a:p>
        </p:txBody>
      </p:sp>
    </p:spTree>
    <p:extLst>
      <p:ext uri="{BB962C8B-B14F-4D97-AF65-F5344CB8AC3E}">
        <p14:creationId xmlns:p14="http://schemas.microsoft.com/office/powerpoint/2010/main" val="2371100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Protein?</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338055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6802</TotalTime>
  <Words>1356</Words>
  <Application>Microsoft Macintosh PowerPoint</Application>
  <PresentationFormat>On-screen Show (4:3)</PresentationFormat>
  <Paragraphs>260</Paragraphs>
  <Slides>34</Slides>
  <Notes>16</Notes>
  <HiddenSlides>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Calibri</vt:lpstr>
      <vt:lpstr>Mangal</vt:lpstr>
      <vt:lpstr>ＭＳ Ｐゴシック</vt:lpstr>
      <vt:lpstr>Times</vt:lpstr>
      <vt:lpstr>Wingdings</vt:lpstr>
      <vt:lpstr>Arial</vt:lpstr>
      <vt:lpstr>Office Theme</vt:lpstr>
      <vt:lpstr>Protein </vt:lpstr>
      <vt:lpstr>Quiz Question 1</vt:lpstr>
      <vt:lpstr>Quiz Question 2</vt:lpstr>
      <vt:lpstr>Quiz Question 3</vt:lpstr>
      <vt:lpstr>The Protein Macronutrient Unit</vt:lpstr>
      <vt:lpstr>Protein Structure and Properties Learning Objectives</vt:lpstr>
      <vt:lpstr>Protein is an Essential Macronutrient</vt:lpstr>
      <vt:lpstr>Is glucose an essential macronutrient?</vt:lpstr>
      <vt:lpstr>What is Protein?</vt:lpstr>
      <vt:lpstr>Protein Structure</vt:lpstr>
      <vt:lpstr>Proteins are The Source of Food Allergies/Insensitivities</vt:lpstr>
      <vt:lpstr>PowerPoint Presentation</vt:lpstr>
      <vt:lpstr>Major Dietary Proteins</vt:lpstr>
      <vt:lpstr>Endogenous Proteins in Mammals</vt:lpstr>
      <vt:lpstr>The Protein/Amino Acid Pool</vt:lpstr>
      <vt:lpstr>Amino Acid Classification</vt:lpstr>
      <vt:lpstr>Proteins are Made of Amino Acids (AA)</vt:lpstr>
      <vt:lpstr>Amino Acid Classifications</vt:lpstr>
      <vt:lpstr>Amino Acids: Physical Properties</vt:lpstr>
      <vt:lpstr>Amino Acid Classification: Essentiality</vt:lpstr>
      <vt:lpstr>TCA Cycle and Amino Acid Biosynthesis</vt:lpstr>
      <vt:lpstr>Experimental Determination of Amino Acid Dispensibility</vt:lpstr>
      <vt:lpstr>How Do We Know What is Essential?</vt:lpstr>
      <vt:lpstr>Grad School!</vt:lpstr>
      <vt:lpstr>The outcome was nitrogen balance</vt:lpstr>
      <vt:lpstr>Essential Amino Acids Mnemonic</vt:lpstr>
      <vt:lpstr>Amino Acid Classification: Conditionally Essential</vt:lpstr>
      <vt:lpstr>Case Study - PKU</vt:lpstr>
      <vt:lpstr>More about PKU</vt:lpstr>
      <vt:lpstr>Amino Acid Classification: Essentiality</vt:lpstr>
      <vt:lpstr>Classification of Amino Acids by Metabolism</vt:lpstr>
      <vt:lpstr>Glucogenic Amino Acid – Worked Example</vt:lpstr>
      <vt:lpstr>The Ketogenic Amino Acids</vt:lpstr>
      <vt:lpstr>Protein Structure and Properties Learning Objectives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Protein </dc:title>
  <dc:creator>Olivia Tretter</dc:creator>
  <cp:lastModifiedBy>Dave Bridges</cp:lastModifiedBy>
  <cp:revision>137</cp:revision>
  <dcterms:created xsi:type="dcterms:W3CDTF">2014-09-12T17:23:40Z</dcterms:created>
  <dcterms:modified xsi:type="dcterms:W3CDTF">2017-10-14T15:14:48Z</dcterms:modified>
</cp:coreProperties>
</file>